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85" r:id="rId3"/>
    <p:sldId id="288" r:id="rId4"/>
    <p:sldId id="259" r:id="rId5"/>
    <p:sldId id="286" r:id="rId6"/>
    <p:sldId id="260" r:id="rId7"/>
    <p:sldId id="283" r:id="rId8"/>
    <p:sldId id="287" r:id="rId9"/>
    <p:sldId id="289" r:id="rId10"/>
    <p:sldId id="280" r:id="rId11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D1C24"/>
    <a:srgbClr val="808284"/>
    <a:srgbClr val="1D2435"/>
    <a:srgbClr val="8B030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15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87" autoAdjust="0"/>
  </p:normalViewPr>
  <p:slideViewPr>
    <p:cSldViewPr>
      <p:cViewPr>
        <p:scale>
          <a:sx n="100" d="100"/>
          <a:sy n="100" d="100"/>
        </p:scale>
        <p:origin x="-1944" y="-3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EAC8E-7720-4922-BF4F-34B9284DAFFB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DFD7CA-D479-46FF-A687-8977129F5E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3896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DFD7CA-D479-46FF-A687-8977129F5E7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7130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11/21/2018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  <p:sp>
        <p:nvSpPr>
          <p:cNvPr id="8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860199" y="304800"/>
            <a:ext cx="7369401" cy="369332"/>
          </a:xfrm>
        </p:spPr>
        <p:txBody>
          <a:bodyPr anchor="ctr"/>
          <a:lstStyle>
            <a:lvl1pPr>
              <a:defRPr sz="2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11/21/2018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860199" y="304800"/>
            <a:ext cx="7369401" cy="369332"/>
          </a:xfrm>
        </p:spPr>
        <p:txBody>
          <a:bodyPr anchor="ctr"/>
          <a:lstStyle>
            <a:lvl1pPr>
              <a:defRPr sz="2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11/21/2018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  <p:sp>
        <p:nvSpPr>
          <p:cNvPr id="30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860199" y="304800"/>
            <a:ext cx="7369401" cy="369332"/>
          </a:xfrm>
        </p:spPr>
        <p:txBody>
          <a:bodyPr anchor="ctr"/>
          <a:lstStyle>
            <a:lvl1pPr>
              <a:defRPr sz="2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ED1C2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11/21/2018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11/21/2018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  <p:sp>
        <p:nvSpPr>
          <p:cNvPr id="5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860199" y="304800"/>
            <a:ext cx="7369401" cy="369332"/>
          </a:xfrm>
        </p:spPr>
        <p:txBody>
          <a:bodyPr anchor="ctr"/>
          <a:lstStyle>
            <a:lvl1pPr>
              <a:defRPr sz="2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1626" y="368454"/>
            <a:ext cx="736940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ED1C24"/>
                </a:solidFill>
                <a:latin typeface="Calibri"/>
                <a:cs typeface="Calibri"/>
              </a:defRPr>
            </a:lvl1pPr>
          </a:lstStyle>
          <a:p>
            <a:r>
              <a:rPr lang="ru-RU" dirty="0" smtClean="0"/>
              <a:t>ЗАГОЛОВОК СЛАЙДА</a:t>
            </a:r>
            <a:endParaRPr lang="ru-RU"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4827" y="1861400"/>
            <a:ext cx="5554344" cy="3152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11/21/2018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838200"/>
            <a:ext cx="801626" cy="1091186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 userDrawn="1"/>
        </p:nvCxnSpPr>
        <p:spPr>
          <a:xfrm>
            <a:off x="4657724" y="6377940"/>
            <a:ext cx="3952876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81524" y="6416800"/>
            <a:ext cx="4127000" cy="31699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 lang="ru-RU" sz="2400" baseline="0" dirty="0">
          <a:solidFill>
            <a:schemeClr val="bg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telemiks.tv/news/35749" TargetMode="External"/><Relationship Id="rId7" Type="http://schemas.openxmlformats.org/officeDocument/2006/relationships/image" Target="../media/image37.jpeg"/><Relationship Id="rId2" Type="http://schemas.openxmlformats.org/officeDocument/2006/relationships/hyperlink" Target="http://deita.ru/news/ussurijskij-lrz-za-odin-den-vypolnil-pochti-polugodovoj-plan-po-proizvodstvu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8206"/>
            <a:ext cx="3962400" cy="595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33400"/>
            <a:ext cx="27432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19200" y="3733800"/>
            <a:ext cx="2895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>
                <a:solidFill>
                  <a:schemeClr val="bg1"/>
                </a:solidFill>
              </a:rPr>
              <a:t>Недбайло</a:t>
            </a:r>
            <a:r>
              <a:rPr lang="ru-RU" sz="1400" dirty="0" smtClean="0">
                <a:solidFill>
                  <a:schemeClr val="bg1"/>
                </a:solidFill>
              </a:rPr>
              <a:t> Оксана Викторовна</a:t>
            </a:r>
          </a:p>
          <a:p>
            <a:r>
              <a:rPr lang="ru-RU" sz="1400" dirty="0" smtClean="0">
                <a:solidFill>
                  <a:schemeClr val="bg1"/>
                </a:solidFill>
              </a:rPr>
              <a:t>специалист по связям с общественностью Уссурийского ЛРЗ – филиала АО «</a:t>
            </a:r>
            <a:r>
              <a:rPr lang="ru-RU" sz="1400" dirty="0" err="1" smtClean="0">
                <a:solidFill>
                  <a:schemeClr val="bg1"/>
                </a:solidFill>
              </a:rPr>
              <a:t>Желдорреммаш</a:t>
            </a:r>
            <a:r>
              <a:rPr lang="ru-RU" sz="1400" dirty="0" smtClean="0">
                <a:solidFill>
                  <a:schemeClr val="bg1"/>
                </a:solidFill>
              </a:rPr>
              <a:t>»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6224" y="5029200"/>
            <a:ext cx="1152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2018 г.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81100" y="1602938"/>
            <a:ext cx="37719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>
                <a:solidFill>
                  <a:schemeClr val="bg1"/>
                </a:solidFill>
              </a:rPr>
              <a:t>            </a:t>
            </a:r>
            <a:r>
              <a:rPr lang="ru-RU" sz="2600" dirty="0" err="1" smtClean="0">
                <a:solidFill>
                  <a:schemeClr val="bg1"/>
                </a:solidFill>
              </a:rPr>
              <a:t>Арт-проект</a:t>
            </a:r>
            <a:endParaRPr lang="ru-RU" sz="2600" dirty="0" smtClean="0">
              <a:solidFill>
                <a:schemeClr val="bg1"/>
              </a:solidFill>
            </a:endParaRPr>
          </a:p>
          <a:p>
            <a:r>
              <a:rPr lang="ru-RU" sz="2600" dirty="0" smtClean="0">
                <a:solidFill>
                  <a:schemeClr val="bg1"/>
                </a:solidFill>
              </a:rPr>
              <a:t> «Локомотив династий»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Идея проекта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838200"/>
            <a:ext cx="6934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В честь 123 годовщины со дня рождения Уссурийского локомотиворемонтного завода провести семейный праздник на территории закрытого предприятия.  </a:t>
            </a:r>
          </a:p>
          <a:p>
            <a:endParaRPr lang="ru-RU" sz="1400" dirty="0" smtClean="0"/>
          </a:p>
          <a:p>
            <a:r>
              <a:rPr lang="ru-RU" sz="1400" dirty="0" smtClean="0"/>
              <a:t>Проект был рассчитан на взрослых и детей.</a:t>
            </a:r>
          </a:p>
          <a:p>
            <a:endParaRPr lang="ru-RU" sz="1400" dirty="0" smtClean="0"/>
          </a:p>
          <a:p>
            <a:r>
              <a:rPr lang="ru-RU" sz="1400" dirty="0" smtClean="0"/>
              <a:t>Цели </a:t>
            </a:r>
            <a:r>
              <a:rPr lang="ru-RU" sz="1400" smtClean="0"/>
              <a:t>и задачи </a:t>
            </a:r>
            <a:r>
              <a:rPr lang="ru-RU" sz="1400" smtClean="0"/>
              <a:t>проекта</a:t>
            </a:r>
            <a:r>
              <a:rPr lang="ru-RU" sz="1400" dirty="0" smtClean="0"/>
              <a:t>:  вовлеченность персонала в корпоративную жизнь, знакомство </a:t>
            </a:r>
            <a:r>
              <a:rPr lang="ru-RU" sz="1400" dirty="0" smtClean="0"/>
              <a:t>детей с работой родителей,</a:t>
            </a:r>
            <a:r>
              <a:rPr lang="ru-RU" sz="1400" dirty="0" smtClean="0"/>
              <a:t> повышение престижа заводских </a:t>
            </a:r>
            <a:r>
              <a:rPr lang="ru-RU" sz="1400" dirty="0" smtClean="0"/>
              <a:t>династий, профориентация подрастающего поколения.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58850" y="990600"/>
            <a:ext cx="45719" cy="45719"/>
          </a:xfrm>
          <a:prstGeom prst="rect">
            <a:avLst/>
          </a:prstGeom>
          <a:solidFill>
            <a:srgbClr val="ED1C24"/>
          </a:solidFill>
          <a:ln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58850" y="2057400"/>
            <a:ext cx="45719" cy="45719"/>
          </a:xfrm>
          <a:prstGeom prst="rect">
            <a:avLst/>
          </a:prstGeom>
          <a:solidFill>
            <a:srgbClr val="ED1C24"/>
          </a:solidFill>
          <a:ln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58850" y="1600200"/>
            <a:ext cx="45719" cy="45719"/>
          </a:xfrm>
          <a:prstGeom prst="rect">
            <a:avLst/>
          </a:prstGeom>
          <a:solidFill>
            <a:srgbClr val="ED1C24"/>
          </a:solidFill>
          <a:ln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5800" y="2743200"/>
            <a:ext cx="3713414" cy="2473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685800" y="5257800"/>
            <a:ext cx="36263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Административное здание Уссурийского ЛРЗ</a:t>
            </a:r>
            <a:endParaRPr lang="ru-RU" sz="1400" dirty="0"/>
          </a:p>
        </p:txBody>
      </p:sp>
      <p:pic>
        <p:nvPicPr>
          <p:cNvPr id="13" name="Рисунок 12" descr="Марина и Павел Решетько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2743200"/>
            <a:ext cx="3733800" cy="24892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4724400" y="5257800"/>
            <a:ext cx="3886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На УЛРЗ работают представители 3-х  и даже 4-х поколений семей. Таких династий на заводе более 30. Например, общий трудовой стаж семьи </a:t>
            </a:r>
            <a:r>
              <a:rPr lang="ru-RU" sz="1400" dirty="0" err="1" smtClean="0"/>
              <a:t>Троновых</a:t>
            </a:r>
            <a:r>
              <a:rPr lang="ru-RU" sz="1400" dirty="0" smtClean="0"/>
              <a:t> около 700 лет.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1657923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ject 32"/>
          <p:cNvSpPr/>
          <p:nvPr/>
        </p:nvSpPr>
        <p:spPr>
          <a:xfrm>
            <a:off x="3581399" y="152400"/>
            <a:ext cx="45719" cy="967678"/>
          </a:xfrm>
          <a:custGeom>
            <a:avLst/>
            <a:gdLst/>
            <a:ahLst/>
            <a:cxnLst/>
            <a:rect l="l" t="t" r="r" b="b"/>
            <a:pathLst>
              <a:path h="1308100">
                <a:moveTo>
                  <a:pt x="0" y="0"/>
                </a:moveTo>
                <a:lnTo>
                  <a:pt x="0" y="130799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Заголовок 1"/>
          <p:cNvSpPr>
            <a:spLocks noGrp="1"/>
          </p:cNvSpPr>
          <p:nvPr>
            <p:ph type="title"/>
          </p:nvPr>
        </p:nvSpPr>
        <p:spPr>
          <a:xfrm>
            <a:off x="899999" y="478212"/>
            <a:ext cx="7674201" cy="369332"/>
          </a:xfrm>
        </p:spPr>
        <p:txBody>
          <a:bodyPr/>
          <a:lstStyle/>
          <a:p>
            <a:r>
              <a:rPr lang="ru-RU" dirty="0" smtClean="0"/>
              <a:t>Подготовительный процесс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3810000" y="1066800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!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66800" y="1066801"/>
            <a:ext cx="746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 smtClean="0"/>
          </a:p>
          <a:p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958850" y="1859281"/>
            <a:ext cx="45719" cy="45719"/>
          </a:xfrm>
          <a:prstGeom prst="rect">
            <a:avLst/>
          </a:prstGeom>
          <a:solidFill>
            <a:srgbClr val="ED1C24"/>
          </a:solidFill>
          <a:ln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958850" y="1097281"/>
            <a:ext cx="45719" cy="45719"/>
          </a:xfrm>
          <a:prstGeom prst="rect">
            <a:avLst/>
          </a:prstGeom>
          <a:solidFill>
            <a:srgbClr val="ED1C24"/>
          </a:solidFill>
          <a:ln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1066800" y="1752600"/>
            <a:ext cx="647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 нанесению контуров паровозика были привлечены представители совета молодежи Уссурийского ЛРЗ.</a:t>
            </a:r>
            <a:endParaRPr lang="ru-RU" sz="1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066800" y="990600"/>
            <a:ext cx="6324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Работники стеклопластикового участка изготовили из упаковочной фанеры макеты паровозиков по бумажным шаблонам.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944881" y="2590800"/>
            <a:ext cx="45719" cy="45719"/>
          </a:xfrm>
          <a:prstGeom prst="rect">
            <a:avLst/>
          </a:prstGeom>
          <a:solidFill>
            <a:srgbClr val="ED1C24"/>
          </a:solidFill>
          <a:ln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 descr="20180523_0913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3048000"/>
            <a:ext cx="2362200" cy="1328737"/>
          </a:xfrm>
          <a:prstGeom prst="rect">
            <a:avLst/>
          </a:prstGeom>
        </p:spPr>
      </p:pic>
      <p:pic>
        <p:nvPicPr>
          <p:cNvPr id="29" name="Рисунок 28" descr="20180523_13225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3048000"/>
            <a:ext cx="2362200" cy="1328737"/>
          </a:xfrm>
          <a:prstGeom prst="rect">
            <a:avLst/>
          </a:prstGeom>
        </p:spPr>
      </p:pic>
      <p:pic>
        <p:nvPicPr>
          <p:cNvPr id="30" name="Рисунок 29" descr="20180525_14045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1" y="4572000"/>
            <a:ext cx="2362200" cy="1328737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066800" y="2438400"/>
            <a:ext cx="510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Контуры наносились в зеркальном отображении.</a:t>
            </a:r>
            <a:endParaRPr lang="ru-RU" sz="1400" dirty="0"/>
          </a:p>
        </p:txBody>
      </p:sp>
      <p:pic>
        <p:nvPicPr>
          <p:cNvPr id="38" name="Рисунок 37" descr="20180523_09310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0" y="4572000"/>
            <a:ext cx="2362200" cy="1328738"/>
          </a:xfrm>
          <a:prstGeom prst="rect">
            <a:avLst/>
          </a:prstGeom>
        </p:spPr>
      </p:pic>
      <p:pic>
        <p:nvPicPr>
          <p:cNvPr id="39" name="Рисунок 38" descr="e8f7bb80-967c-4ac7-a9e0-210454988c3b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3429000"/>
            <a:ext cx="3352800" cy="20116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ject 32"/>
          <p:cNvSpPr/>
          <p:nvPr/>
        </p:nvSpPr>
        <p:spPr>
          <a:xfrm>
            <a:off x="3581399" y="152400"/>
            <a:ext cx="45719" cy="967678"/>
          </a:xfrm>
          <a:custGeom>
            <a:avLst/>
            <a:gdLst/>
            <a:ahLst/>
            <a:cxnLst/>
            <a:rect l="l" t="t" r="r" b="b"/>
            <a:pathLst>
              <a:path h="1308100">
                <a:moveTo>
                  <a:pt x="0" y="0"/>
                </a:moveTo>
                <a:lnTo>
                  <a:pt x="0" y="130799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Заголовок 1"/>
          <p:cNvSpPr>
            <a:spLocks noGrp="1"/>
          </p:cNvSpPr>
          <p:nvPr>
            <p:ph type="title"/>
          </p:nvPr>
        </p:nvSpPr>
        <p:spPr>
          <a:xfrm>
            <a:off x="899999" y="293546"/>
            <a:ext cx="7674201" cy="738664"/>
          </a:xfrm>
        </p:spPr>
        <p:txBody>
          <a:bodyPr/>
          <a:lstStyle/>
          <a:p>
            <a:r>
              <a:rPr lang="ru-RU" dirty="0" smtClean="0"/>
              <a:t>Подготовительный процесс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3810000" y="1066800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!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6" name="Рисунок 15" descr="20180529_1142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" y="4343400"/>
            <a:ext cx="2895600" cy="1628775"/>
          </a:xfrm>
          <a:prstGeom prst="rect">
            <a:avLst/>
          </a:prstGeom>
        </p:spPr>
      </p:pic>
      <p:pic>
        <p:nvPicPr>
          <p:cNvPr id="18" name="Рисунок 17" descr="20180601_0855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600200"/>
            <a:ext cx="4470400" cy="251460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838200" y="990600"/>
            <a:ext cx="6781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В течение двух недель было подготовлено 123 макета. Количество соответствовало дате со дня образования завода.</a:t>
            </a:r>
            <a:endParaRPr lang="ru-RU" sz="14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6781800" y="1524000"/>
            <a:ext cx="2133600" cy="4724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7086600" y="1981200"/>
            <a:ext cx="152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На центральный паровоз был нанесен логотип Группы компании «</a:t>
            </a:r>
            <a:r>
              <a:rPr lang="ru-RU" b="1" dirty="0" err="1" smtClean="0">
                <a:solidFill>
                  <a:schemeClr val="bg1"/>
                </a:solidFill>
              </a:rPr>
              <a:t>ЛокоТех</a:t>
            </a:r>
            <a:r>
              <a:rPr lang="ru-RU" b="1" dirty="0" smtClean="0">
                <a:solidFill>
                  <a:schemeClr val="bg1"/>
                </a:solidFill>
              </a:rPr>
              <a:t>», в состав которой входит Уссурийский ЛРЗ.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7" name="Рисунок 26" descr="20180529_15221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0" y="4343400"/>
            <a:ext cx="2844800" cy="1600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Площадка для реализации проекта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19200" y="990600"/>
            <a:ext cx="33779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Внутренняя территория Уссурийского ЛРЗ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58850" y="1143000"/>
            <a:ext cx="45719" cy="45719"/>
          </a:xfrm>
          <a:prstGeom prst="rect">
            <a:avLst/>
          </a:prstGeom>
          <a:solidFill>
            <a:srgbClr val="ED1C24"/>
          </a:solidFill>
          <a:ln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90600" y="1524000"/>
            <a:ext cx="45719" cy="45719"/>
          </a:xfrm>
          <a:prstGeom prst="rect">
            <a:avLst/>
          </a:prstGeom>
          <a:solidFill>
            <a:srgbClr val="ED1C24"/>
          </a:solidFill>
          <a:ln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219200" y="1371600"/>
            <a:ext cx="27391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Часть забора длинною 25 метров</a:t>
            </a:r>
            <a:endParaRPr lang="ru-RU" sz="1400" dirty="0"/>
          </a:p>
        </p:txBody>
      </p:sp>
      <p:pic>
        <p:nvPicPr>
          <p:cNvPr id="11" name="Рисунок 10" descr="20180602_1055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286000"/>
            <a:ext cx="4741334" cy="2667000"/>
          </a:xfrm>
          <a:prstGeom prst="rect">
            <a:avLst/>
          </a:prstGeom>
        </p:spPr>
      </p:pic>
      <p:pic>
        <p:nvPicPr>
          <p:cNvPr id="13" name="Рисунок 12" descr="20180602_1123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4114800"/>
            <a:ext cx="3429000" cy="1928812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533400" y="5105400"/>
            <a:ext cx="4724400" cy="6858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762000" y="5181600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К стене были прикреплены деревянные бруски, которые символизировали железную дорогу.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20" name="Рисунок 19" descr="IMG_303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0" y="1371600"/>
            <a:ext cx="3429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5685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ject 32"/>
          <p:cNvSpPr/>
          <p:nvPr/>
        </p:nvSpPr>
        <p:spPr>
          <a:xfrm>
            <a:off x="549630" y="5704815"/>
            <a:ext cx="69226" cy="1153210"/>
          </a:xfrm>
          <a:custGeom>
            <a:avLst/>
            <a:gdLst/>
            <a:ahLst/>
            <a:cxnLst/>
            <a:rect l="l" t="t" r="r" b="b"/>
            <a:pathLst>
              <a:path h="1476375">
                <a:moveTo>
                  <a:pt x="0" y="0"/>
                </a:moveTo>
                <a:lnTo>
                  <a:pt x="0" y="147634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Заголовок 1"/>
          <p:cNvSpPr>
            <a:spLocks noGrp="1"/>
          </p:cNvSpPr>
          <p:nvPr>
            <p:ph type="title"/>
          </p:nvPr>
        </p:nvSpPr>
        <p:spPr>
          <a:xfrm>
            <a:off x="860199" y="228600"/>
            <a:ext cx="7369401" cy="369332"/>
          </a:xfrm>
        </p:spPr>
        <p:txBody>
          <a:bodyPr/>
          <a:lstStyle/>
          <a:p>
            <a:r>
              <a:rPr lang="ru-RU" dirty="0" smtClean="0"/>
              <a:t>Реализация проекта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667072" y="4611469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!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38200" y="914400"/>
            <a:ext cx="817006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В </a:t>
            </a:r>
            <a:r>
              <a:rPr lang="ru-RU" sz="1400" dirty="0" err="1" smtClean="0"/>
              <a:t>арт-проекте</a:t>
            </a:r>
            <a:r>
              <a:rPr lang="ru-RU" sz="1400" dirty="0" smtClean="0"/>
              <a:t> «Локомотив династий» приняли участие почти 90 семей работников завода. Родители, бабушки и дедушки вместе с детьми и внуками разрисовывали акриловыми красками макеты паровозиков из мультфильмов. За три часа участники проекта раскрасили 123 макета из фанеры. </a:t>
            </a:r>
            <a:endParaRPr lang="ru-RU" sz="1400" dirty="0"/>
          </a:p>
        </p:txBody>
      </p:sp>
      <p:pic>
        <p:nvPicPr>
          <p:cNvPr id="12" name="Рисунок 11" descr="20180602_10545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52599"/>
            <a:ext cx="2362200" cy="1328739"/>
          </a:xfrm>
          <a:prstGeom prst="rect">
            <a:avLst/>
          </a:prstGeom>
        </p:spPr>
      </p:pic>
      <p:pic>
        <p:nvPicPr>
          <p:cNvPr id="13" name="Рисунок 12" descr="20180602_10535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876800"/>
            <a:ext cx="2573867" cy="1447800"/>
          </a:xfrm>
          <a:prstGeom prst="rect">
            <a:avLst/>
          </a:prstGeom>
        </p:spPr>
      </p:pic>
      <p:pic>
        <p:nvPicPr>
          <p:cNvPr id="15" name="Рисунок 14" descr="IMG_307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3200400"/>
            <a:ext cx="2362200" cy="1574800"/>
          </a:xfrm>
          <a:prstGeom prst="rect">
            <a:avLst/>
          </a:prstGeom>
        </p:spPr>
      </p:pic>
      <p:pic>
        <p:nvPicPr>
          <p:cNvPr id="16" name="Рисунок 15" descr="IMG_307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3200400"/>
            <a:ext cx="2286000" cy="1524000"/>
          </a:xfrm>
          <a:prstGeom prst="rect">
            <a:avLst/>
          </a:prstGeom>
        </p:spPr>
      </p:pic>
      <p:pic>
        <p:nvPicPr>
          <p:cNvPr id="20" name="Рисунок 19" descr="20180602_10551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2800" y="1752600"/>
            <a:ext cx="2362200" cy="1328738"/>
          </a:xfrm>
          <a:prstGeom prst="rect">
            <a:avLst/>
          </a:prstGeom>
        </p:spPr>
      </p:pic>
      <p:pic>
        <p:nvPicPr>
          <p:cNvPr id="21" name="Рисунок 20" descr="20180602_10541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9000" y="4876800"/>
            <a:ext cx="2590800" cy="1457325"/>
          </a:xfrm>
          <a:prstGeom prst="rect">
            <a:avLst/>
          </a:prstGeom>
        </p:spPr>
      </p:pic>
      <p:pic>
        <p:nvPicPr>
          <p:cNvPr id="22" name="Рисунок 21" descr="20180602_105437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8400" y="4867274"/>
            <a:ext cx="2590800" cy="1457326"/>
          </a:xfrm>
          <a:prstGeom prst="rect">
            <a:avLst/>
          </a:prstGeom>
        </p:spPr>
      </p:pic>
      <p:pic>
        <p:nvPicPr>
          <p:cNvPr id="23" name="Рисунок 22" descr="20180602_105424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8400" y="1752600"/>
            <a:ext cx="2438400" cy="137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33400" y="5410200"/>
            <a:ext cx="8077201" cy="825697"/>
          </a:xfrm>
          <a:prstGeom prst="rect">
            <a:avLst/>
          </a:prstGeom>
          <a:solidFill>
            <a:srgbClr val="ED1C24"/>
          </a:solidFill>
          <a:ln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Каждый паровозик носит имя ребенка, участника </a:t>
            </a:r>
            <a:r>
              <a:rPr lang="ru-RU" b="1" dirty="0" err="1" smtClean="0">
                <a:solidFill>
                  <a:schemeClr val="bg1">
                    <a:lumMod val="95000"/>
                  </a:schemeClr>
                </a:solidFill>
              </a:rPr>
              <a:t>арт-проекта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 «Локомотив династий». </a:t>
            </a:r>
            <a:endParaRPr lang="ru-RU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 проекта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38200" y="914400"/>
            <a:ext cx="2895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Такой семейный праздник на территории Уссурийского ЛРЗ проходил впервые. В процесс подготовки к проведению проекта были вовлечены десятки работников завода: от сектора капитального строительства до сотрудников охраны. </a:t>
            </a:r>
            <a:endParaRPr lang="ru-RU" sz="1400" dirty="0"/>
          </a:p>
        </p:txBody>
      </p:sp>
      <p:pic>
        <p:nvPicPr>
          <p:cNvPr id="10" name="Рисунок 9" descr="20180602_1147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886200"/>
            <a:ext cx="2404533" cy="1352550"/>
          </a:xfrm>
          <a:prstGeom prst="rect">
            <a:avLst/>
          </a:prstGeom>
        </p:spPr>
      </p:pic>
      <p:pic>
        <p:nvPicPr>
          <p:cNvPr id="11" name="Рисунок 10" descr="20180602_1147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886200"/>
            <a:ext cx="2438400" cy="1371600"/>
          </a:xfrm>
          <a:prstGeom prst="rect">
            <a:avLst/>
          </a:prstGeom>
        </p:spPr>
      </p:pic>
      <p:pic>
        <p:nvPicPr>
          <p:cNvPr id="12" name="Рисунок 11" descr="20180602_11105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3886200"/>
            <a:ext cx="2362200" cy="1328738"/>
          </a:xfrm>
          <a:prstGeom prst="rect">
            <a:avLst/>
          </a:prstGeom>
        </p:spPr>
      </p:pic>
      <p:pic>
        <p:nvPicPr>
          <p:cNvPr id="13" name="Рисунок 12" descr="20180602_13350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990600"/>
            <a:ext cx="4648200" cy="261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0288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0199" y="304800"/>
            <a:ext cx="7369401" cy="369332"/>
          </a:xfrm>
        </p:spPr>
        <p:txBody>
          <a:bodyPr/>
          <a:lstStyle/>
          <a:p>
            <a:r>
              <a:rPr lang="ru-RU" dirty="0" smtClean="0"/>
              <a:t>Бюджет проекта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90600" y="914400"/>
            <a:ext cx="7620000" cy="8382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За счет профсоюзной организации были приобретены: </a:t>
            </a:r>
            <a:r>
              <a:rPr lang="ru-RU" dirty="0" err="1" smtClean="0"/>
              <a:t>праймер</a:t>
            </a:r>
            <a:r>
              <a:rPr lang="ru-RU" dirty="0" smtClean="0"/>
              <a:t>, краски, кисточки, маркеры, специальный лак для покрытия. </a:t>
            </a:r>
          </a:p>
          <a:p>
            <a:r>
              <a:rPr lang="ru-RU" dirty="0" smtClean="0"/>
              <a:t>Затраты </a:t>
            </a:r>
            <a:r>
              <a:rPr lang="ru-RU" dirty="0" smtClean="0"/>
              <a:t>на материалы и инструменты составили </a:t>
            </a:r>
            <a:r>
              <a:rPr lang="ru-RU" dirty="0" smtClean="0"/>
              <a:t>6771 </a:t>
            </a:r>
            <a:r>
              <a:rPr lang="ru-RU" dirty="0" smtClean="0"/>
              <a:t>рубль.</a:t>
            </a:r>
            <a:endParaRPr lang="ru-RU" dirty="0"/>
          </a:p>
        </p:txBody>
      </p:sp>
      <p:pic>
        <p:nvPicPr>
          <p:cNvPr id="13" name="Рисунок 12" descr="20180602_1334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4343400"/>
            <a:ext cx="3429000" cy="1928813"/>
          </a:xfrm>
          <a:prstGeom prst="rect">
            <a:avLst/>
          </a:prstGeom>
        </p:spPr>
      </p:pic>
      <p:pic>
        <p:nvPicPr>
          <p:cNvPr id="14" name="Рисунок 13" descr="IMG_316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819400"/>
            <a:ext cx="4229100" cy="2819400"/>
          </a:xfrm>
          <a:prstGeom prst="rect">
            <a:avLst/>
          </a:prstGeom>
        </p:spPr>
      </p:pic>
      <p:pic>
        <p:nvPicPr>
          <p:cNvPr id="15" name="Рисунок 14" descr="IMG_318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1803400"/>
            <a:ext cx="3429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7096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Освещение в СМИ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914400"/>
            <a:ext cx="76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Мероприятие было освещено в краевых и городских СМИ. </a:t>
            </a: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934200" y="2362200"/>
            <a:ext cx="1905000" cy="29718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7086600" y="2362200"/>
            <a:ext cx="1524000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Несколько примеров: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  <a:hlinkClick r:id="rId2"/>
              </a:rPr>
              <a:t>http://deita.ru/news/ussurijskij-lrz-za-odin-den-vypolnil-pochti-polugodovoj-plan-po-proizvodstvu/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  <a:hlinkClick r:id="rId3"/>
              </a:rPr>
              <a:t>http://telemiks.tv/news/35749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 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</p:txBody>
      </p:sp>
      <p:pic>
        <p:nvPicPr>
          <p:cNvPr id="7" name="Рисунок 6" descr="IMG_305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3886200"/>
            <a:ext cx="3048000" cy="2032000"/>
          </a:xfrm>
          <a:prstGeom prst="rect">
            <a:avLst/>
          </a:prstGeom>
        </p:spPr>
      </p:pic>
      <p:pic>
        <p:nvPicPr>
          <p:cNvPr id="8" name="Рисунок 7" descr="IMG_311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886200"/>
            <a:ext cx="3048000" cy="2032000"/>
          </a:xfrm>
          <a:prstGeom prst="rect">
            <a:avLst/>
          </a:prstGeom>
        </p:spPr>
      </p:pic>
      <p:pic>
        <p:nvPicPr>
          <p:cNvPr id="9" name="Рисунок 8" descr="IMG_305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1676400"/>
            <a:ext cx="3086100" cy="2057400"/>
          </a:xfrm>
          <a:prstGeom prst="rect">
            <a:avLst/>
          </a:prstGeom>
        </p:spPr>
      </p:pic>
      <p:pic>
        <p:nvPicPr>
          <p:cNvPr id="10" name="Рисунок 9" descr="IMG_3056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3800" y="1676400"/>
            <a:ext cx="3086100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85618" y="3191649"/>
            <a:ext cx="3973829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-15" dirty="0">
                <a:solidFill>
                  <a:srgbClr val="FFFFFF"/>
                </a:solidFill>
                <a:latin typeface="Calibri"/>
                <a:cs typeface="Calibri"/>
              </a:rPr>
              <a:t>СПАСИБО ЗА</a:t>
            </a:r>
            <a:r>
              <a:rPr sz="28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ВНИМАНИЕ!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5348</TotalTime>
  <Words>358</Words>
  <Application>Microsoft Office PowerPoint</Application>
  <PresentationFormat>Экран (4:3)</PresentationFormat>
  <Paragraphs>44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Слайд 1</vt:lpstr>
      <vt:lpstr>Идея проекта</vt:lpstr>
      <vt:lpstr>Подготовительный процесс</vt:lpstr>
      <vt:lpstr>Подготовительный процесс </vt:lpstr>
      <vt:lpstr>Площадка для реализации проекта</vt:lpstr>
      <vt:lpstr>Реализация проекта</vt:lpstr>
      <vt:lpstr>Результат проекта</vt:lpstr>
      <vt:lpstr>Бюджет проекта</vt:lpstr>
      <vt:lpstr>Освещение в СМИ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Дубицкая Марина Валерьевна</dc:creator>
  <cp:lastModifiedBy>user140</cp:lastModifiedBy>
  <cp:revision>173</cp:revision>
  <dcterms:created xsi:type="dcterms:W3CDTF">2017-03-21T09:21:39Z</dcterms:created>
  <dcterms:modified xsi:type="dcterms:W3CDTF">2018-11-21T00:00:58Z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2017-03-20T00:00:00Z</vt:filetime>
  </property>
  <property fmtid="{D5CDD505-2E9C-101B-9397-08002B2CF9AE}" pid="3" name="Creator">
    <vt:lpwstr>Adobe InDesign CC 2015 (Windows)</vt:lpwstr>
  </property>
  <property fmtid="{D5CDD505-2E9C-101B-9397-08002B2CF9AE}" pid="4" name="LastSaved">
    <vt:filetime>2017-03-21T00:00:00Z</vt:filetime>
  </property>
</Properties>
</file>