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272" r:id="rId4"/>
    <p:sldId id="260" r:id="rId5"/>
    <p:sldId id="261" r:id="rId6"/>
    <p:sldId id="264" r:id="rId7"/>
    <p:sldId id="274" r:id="rId8"/>
    <p:sldId id="273" r:id="rId9"/>
    <p:sldId id="263" r:id="rId10"/>
    <p:sldId id="278" r:id="rId11"/>
    <p:sldId id="267" r:id="rId12"/>
    <p:sldId id="268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60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2019-06-14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nu.edu.ru/media/filer_public/b2/54/b254b855-6482-46fc-9186-1aa033c45fbb/.jp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11569878" cy="771475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5157192"/>
            <a:ext cx="5724128" cy="1498480"/>
          </a:xfrm>
          <a:noFill/>
        </p:spPr>
        <p:txBody>
          <a:bodyPr>
            <a:noAutofit/>
          </a:bodyPr>
          <a:lstStyle/>
          <a:p>
            <a:pPr algn="r"/>
            <a:r>
              <a:rPr lang="ru-RU" sz="2400" b="1" dirty="0" smtClean="0">
                <a:solidFill>
                  <a:schemeClr val="accent6"/>
                </a:solidFill>
                <a:latin typeface="+mn-lt"/>
              </a:rPr>
              <a:t>Новая искренность ученых ТОГУ в мультимедийном проекте </a:t>
            </a:r>
            <a:br>
              <a:rPr lang="ru-RU" sz="2400" b="1" dirty="0" smtClean="0">
                <a:solidFill>
                  <a:schemeClr val="accent6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accent6"/>
                </a:solidFill>
                <a:latin typeface="+mn-lt"/>
              </a:rPr>
              <a:t>«Правила жизни в науке»</a:t>
            </a:r>
            <a:endParaRPr lang="ru-RU" sz="2400" b="1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24744"/>
            <a:ext cx="39604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</a:rPr>
              <a:t>«Под </a:t>
            </a:r>
            <a:r>
              <a:rPr lang="ru-RU" sz="2400" i="1" dirty="0">
                <a:solidFill>
                  <a:schemeClr val="bg1"/>
                </a:solidFill>
              </a:rPr>
              <a:t>лежачий камень вода не течет. Необходимо биться за каждый научный проект. ТОГУ как центр развития региона – весомый </a:t>
            </a:r>
            <a:r>
              <a:rPr lang="ru-RU" sz="2400" i="1" dirty="0" smtClean="0">
                <a:solidFill>
                  <a:schemeClr val="bg1"/>
                </a:solidFill>
              </a:rPr>
              <a:t>аргумент»</a:t>
            </a:r>
          </a:p>
          <a:p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Игорь </a:t>
            </a:r>
            <a:r>
              <a:rPr lang="ru-RU" sz="2000" dirty="0">
                <a:solidFill>
                  <a:schemeClr val="bg1"/>
                </a:solidFill>
              </a:rPr>
              <a:t>Пугачев, проректор ТОГУ по науке, </a:t>
            </a:r>
            <a:r>
              <a:rPr lang="ru-RU" sz="2000" dirty="0" smtClean="0">
                <a:solidFill>
                  <a:schemeClr val="bg1"/>
                </a:solidFill>
              </a:rPr>
              <a:t>д.т.н., </a:t>
            </a:r>
            <a:r>
              <a:rPr lang="ru-RU" sz="2000" dirty="0">
                <a:solidFill>
                  <a:schemeClr val="bg1"/>
                </a:solidFill>
              </a:rPr>
              <a:t>профессор</a:t>
            </a:r>
          </a:p>
          <a:p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139570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99999" cy="7200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38" y="2708920"/>
            <a:ext cx="4248472" cy="1143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/>
              <a:t>Лайки и </a:t>
            </a:r>
            <a:r>
              <a:rPr lang="ru-RU" sz="2400" b="1" dirty="0" err="1"/>
              <a:t>репосты</a:t>
            </a:r>
            <a:r>
              <a:rPr lang="ru-RU" sz="2400" b="1" dirty="0"/>
              <a:t> стали важнее, чем ссылки и цитируемость.</a:t>
            </a:r>
            <a:r>
              <a:rPr lang="ru-RU" sz="2400" dirty="0"/>
              <a:t> Теперь это новая оценка качества. Когда ты видишь, что твой пост пошел по стране, задал тренд, его читают, оценивают, а комментарии оставляют коллеги из Нью-Йорка или Израиля – вот что говорит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 </a:t>
            </a:r>
            <a:r>
              <a:rPr lang="ru-RU" sz="2400" dirty="0"/>
              <a:t>значимости твоей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работы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u="sng" dirty="0">
                <a:hlinkClick r:id="rId3"/>
              </a:rPr>
              <a:t/>
            </a:r>
            <a:br>
              <a:rPr lang="ru-RU" sz="2400" u="sng" dirty="0">
                <a:hlinkClick r:id="rId3"/>
              </a:rPr>
            </a:b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5892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Алина Иванова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кандидат </a:t>
            </a:r>
            <a:r>
              <a:rPr lang="ru-RU" dirty="0"/>
              <a:t>архитектуры, </a:t>
            </a:r>
            <a:r>
              <a:rPr lang="ru-RU" dirty="0" smtClean="0"/>
              <a:t>д</a:t>
            </a:r>
          </a:p>
          <a:p>
            <a:r>
              <a:rPr lang="ru-RU" dirty="0" err="1" smtClean="0"/>
              <a:t>оцент</a:t>
            </a:r>
            <a:r>
              <a:rPr lang="ru-RU" dirty="0" smtClean="0"/>
              <a:t> </a:t>
            </a:r>
            <a:r>
              <a:rPr lang="ru-RU" dirty="0"/>
              <a:t>кафедры дизайна </a:t>
            </a:r>
            <a:endParaRPr lang="ru-RU" dirty="0" smtClean="0"/>
          </a:p>
          <a:p>
            <a:r>
              <a:rPr lang="ru-RU" dirty="0" smtClean="0"/>
              <a:t>архитектурной </a:t>
            </a:r>
            <a:r>
              <a:rPr lang="ru-RU" dirty="0"/>
              <a:t>среды </a:t>
            </a:r>
            <a:r>
              <a:rPr lang="ru-RU" dirty="0" smtClean="0"/>
              <a:t>ТОГУ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65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80928" y="-171400"/>
            <a:ext cx="13536806" cy="90263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413464" y="764704"/>
            <a:ext cx="4618856" cy="5534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</a:rPr>
              <a:t>Есть ученые, которые говорят, что завидуют мне, потому что наши проекты приносят прибыль.</a:t>
            </a:r>
            <a:r>
              <a:rPr lang="ru-RU" sz="2000" dirty="0">
                <a:solidFill>
                  <a:schemeClr val="bg1"/>
                </a:solidFill>
              </a:rPr>
              <a:t> </a:t>
            </a:r>
            <a:endParaRPr lang="ru-RU" sz="2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Но </a:t>
            </a:r>
            <a:r>
              <a:rPr lang="ru-RU" sz="2000" b="1" dirty="0" smtClean="0">
                <a:solidFill>
                  <a:schemeClr val="bg1"/>
                </a:solidFill>
              </a:rPr>
              <a:t>они </a:t>
            </a:r>
            <a:r>
              <a:rPr lang="ru-RU" sz="2000" b="1" dirty="0">
                <a:solidFill>
                  <a:schemeClr val="bg1"/>
                </a:solidFill>
              </a:rPr>
              <a:t>не завидуют тому, что мы работаем все лето без отпусков, бегая по тайге, не завидуют, что мы сделали какой-то интересный полезный проект, и не завидуют, что наши студенты активно участвуют в проектах.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Они </a:t>
            </a:r>
            <a:r>
              <a:rPr lang="ru-RU" sz="2000" b="1" dirty="0">
                <a:solidFill>
                  <a:schemeClr val="bg1"/>
                </a:solidFill>
              </a:rPr>
              <a:t>завидуют только тому, что у нас есть деньги. Ну и что? Это просто результат работы. Кто мешает им много работать и зарабатывать?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55892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Денис </a:t>
            </a:r>
            <a:r>
              <a:rPr lang="ru-RU" b="1" dirty="0" err="1">
                <a:solidFill>
                  <a:schemeClr val="accent6"/>
                </a:solidFill>
              </a:rPr>
              <a:t>Вегера</a:t>
            </a:r>
            <a:r>
              <a:rPr lang="ru-RU" b="1" dirty="0">
                <a:solidFill>
                  <a:schemeClr val="accent6"/>
                </a:solidFill>
              </a:rPr>
              <a:t>, начальник отдела развития комплексов и систем связи Хабаровского центра информационных технологий (</a:t>
            </a:r>
            <a:r>
              <a:rPr lang="ru-RU" b="1" dirty="0" err="1">
                <a:solidFill>
                  <a:schemeClr val="accent6"/>
                </a:solidFill>
              </a:rPr>
              <a:t>ХабЦНИТ</a:t>
            </a:r>
            <a:r>
              <a:rPr lang="ru-RU" b="1" dirty="0">
                <a:solidFill>
                  <a:schemeClr val="accent6"/>
                </a:solidFill>
              </a:rPr>
              <a:t>) ТОГУ</a:t>
            </a:r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66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99999" cy="7200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3816424" cy="1143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/>
              <a:t>Главное условие развития исследовательского интереса у студентов – личностная пристрастность, любовь к своей науке самого преподавателя.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66883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Любовь </a:t>
            </a:r>
            <a:r>
              <a:rPr lang="ru-RU" b="1" dirty="0" err="1"/>
              <a:t>Вязникова</a:t>
            </a:r>
            <a:r>
              <a:rPr lang="ru-RU" dirty="0"/>
              <a:t>, </a:t>
            </a:r>
            <a:r>
              <a:rPr lang="ru-RU" dirty="0" err="1" smtClean="0"/>
              <a:t>д.п.н</a:t>
            </a:r>
            <a:r>
              <a:rPr lang="ru-RU" dirty="0" smtClean="0"/>
              <a:t>., п</a:t>
            </a:r>
          </a:p>
          <a:p>
            <a:r>
              <a:rPr lang="ru-RU" dirty="0" err="1" smtClean="0"/>
              <a:t>рофессор</a:t>
            </a:r>
            <a:r>
              <a:rPr lang="ru-RU" dirty="0"/>
              <a:t>, член-корреспондент </a:t>
            </a:r>
            <a:endParaRPr lang="ru-RU" dirty="0" smtClean="0"/>
          </a:p>
          <a:p>
            <a:r>
              <a:rPr lang="ru-RU" dirty="0" smtClean="0"/>
              <a:t>Академии </a:t>
            </a:r>
            <a:r>
              <a:rPr lang="ru-RU" dirty="0"/>
              <a:t>педагогических и </a:t>
            </a:r>
            <a:endParaRPr lang="ru-RU" dirty="0" smtClean="0"/>
          </a:p>
          <a:p>
            <a:r>
              <a:rPr lang="ru-RU" dirty="0" smtClean="0"/>
              <a:t>социальных наук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271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21352"/>
            <a:ext cx="13497363" cy="9000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420888"/>
            <a:ext cx="4104456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</a:rPr>
              <a:t>Руководители научных коллективов должны уметь сочетать предприимчивость и стратегическое мышление</a:t>
            </a:r>
            <a:r>
              <a:rPr lang="ru-RU" sz="2000" dirty="0">
                <a:solidFill>
                  <a:schemeClr val="bg1"/>
                </a:solidFill>
              </a:rPr>
              <a:t>, видеть точки роста на отдаленную перспективу и за счет зарабатывания денег на прикладных исследованиях помогать двигать фундаментальную науку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15719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Сергей Бурков, </a:t>
            </a:r>
            <a:r>
              <a:rPr lang="ru-RU" b="1" dirty="0" smtClean="0">
                <a:solidFill>
                  <a:schemeClr val="accent6"/>
                </a:solidFill>
              </a:rPr>
              <a:t>д.т.н., </a:t>
            </a:r>
          </a:p>
          <a:p>
            <a:r>
              <a:rPr lang="ru-RU" b="1" dirty="0" err="1" smtClean="0">
                <a:solidFill>
                  <a:schemeClr val="accent6"/>
                </a:solidFill>
              </a:rPr>
              <a:t>к.ф-м.н</a:t>
            </a:r>
            <a:r>
              <a:rPr lang="ru-RU" b="1" dirty="0" smtClean="0">
                <a:solidFill>
                  <a:schemeClr val="accent6"/>
                </a:solidFill>
              </a:rPr>
              <a:t>., </a:t>
            </a:r>
            <a:r>
              <a:rPr lang="ru-RU" b="1" dirty="0">
                <a:solidFill>
                  <a:schemeClr val="accent6"/>
                </a:solidFill>
              </a:rPr>
              <a:t>профессор, директор Хабаровского центра новых информационных технологий ТОГУ</a:t>
            </a:r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42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10799999" cy="7200000"/>
          </a:xfrm>
        </p:spPr>
      </p:pic>
      <p:sp>
        <p:nvSpPr>
          <p:cNvPr id="3" name="Прямоугольник 2"/>
          <p:cNvSpPr/>
          <p:nvPr/>
        </p:nvSpPr>
        <p:spPr>
          <a:xfrm>
            <a:off x="179512" y="126876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Маргарита Арутюнян, </a:t>
            </a:r>
            <a:endParaRPr lang="ru-RU" b="1" dirty="0" smtClean="0"/>
          </a:p>
          <a:p>
            <a:r>
              <a:rPr lang="ru-RU" dirty="0" smtClean="0"/>
              <a:t>д.ф.н., доцент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заведующая </a:t>
            </a:r>
            <a:r>
              <a:rPr lang="ru-RU" dirty="0"/>
              <a:t>кафедрой философии и социально-гуманитарных дисциплин Педагогического института ТОГУ.</a:t>
            </a:r>
          </a:p>
        </p:txBody>
      </p:sp>
    </p:spTree>
    <p:extLst>
      <p:ext uri="{BB962C8B-B14F-4D97-AF65-F5344CB8AC3E}">
        <p14:creationId xmlns:p14="http://schemas.microsoft.com/office/powerpoint/2010/main" val="354091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1358" y="0"/>
            <a:ext cx="10797890" cy="7200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2132856"/>
            <a:ext cx="3909120" cy="1143000"/>
          </a:xfrm>
        </p:spPr>
        <p:txBody>
          <a:bodyPr>
            <a:no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</a:rPr>
              <a:t>Уверен, все, кто занят научными исследованиями, получают от этого кайф.</a:t>
            </a:r>
            <a:r>
              <a:rPr lang="ru-RU" sz="2000" dirty="0">
                <a:solidFill>
                  <a:schemeClr val="bg1"/>
                </a:solidFill>
              </a:rPr>
              <a:t> А как иначе? Чувствуешь себя первопроходцем!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Делаешь </a:t>
            </a:r>
            <a:r>
              <a:rPr lang="ru-RU" sz="2000" dirty="0">
                <a:solidFill>
                  <a:schemeClr val="bg1"/>
                </a:solidFill>
              </a:rPr>
              <a:t>то, чем до тебя не занимались. А, если теоретические положения сходятся с результатами </a:t>
            </a:r>
            <a:r>
              <a:rPr lang="ru-RU" sz="2000" dirty="0" smtClean="0">
                <a:solidFill>
                  <a:schemeClr val="bg1"/>
                </a:solidFill>
              </a:rPr>
              <a:t>экспериментальных </a:t>
            </a:r>
            <a:r>
              <a:rPr lang="ru-RU" sz="2000" dirty="0">
                <a:solidFill>
                  <a:schemeClr val="bg1"/>
                </a:solidFill>
              </a:rPr>
              <a:t>исследований –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это </a:t>
            </a:r>
            <a:r>
              <a:rPr lang="ru-RU" sz="2000" dirty="0">
                <a:solidFill>
                  <a:schemeClr val="bg1"/>
                </a:solidFill>
              </a:rPr>
              <a:t>больше,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чем </a:t>
            </a:r>
            <a:r>
              <a:rPr lang="ru-RU" sz="2000" dirty="0">
                <a:solidFill>
                  <a:schemeClr val="bg1"/>
                </a:solidFill>
              </a:rPr>
              <a:t>кайф.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07810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Артем Лапин, руководитель группы дорожно-строительного проектирования Департамента управления проектами ТОГУ, старший преподаватель кафедры автомобильных дорог ТОГУ</a:t>
            </a:r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7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4904" y="-1081"/>
            <a:ext cx="12959999" cy="8640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3136" y="2276872"/>
            <a:ext cx="4258816" cy="2722314"/>
          </a:xfrm>
        </p:spPr>
        <p:txBody>
          <a:bodyPr>
            <a:noAutofit/>
          </a:bodyPr>
          <a:lstStyle/>
          <a:p>
            <a:pPr algn="r"/>
            <a:r>
              <a:rPr lang="ru-RU" sz="2000" dirty="0"/>
              <a:t>Американский социолог Томас </a:t>
            </a:r>
            <a:r>
              <a:rPr lang="ru-RU" sz="2000" dirty="0" err="1"/>
              <a:t>Шефф</a:t>
            </a:r>
            <a:r>
              <a:rPr lang="ru-RU" sz="2000" dirty="0"/>
              <a:t> написал эссе «Академические банды» и показал, как разные школы конкурируют, ученики «присягают на верность», перетягивают друг у друга идеи  и учеников, и за счет этого пытаются выбиться в лидеры. Возможно, где-то на передовых рубежах большой науки так и есть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/>
              <a:t>У нас своя ниша в социальных науках, и за счет специфики региональных исследований мы можем создать команду,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которая </a:t>
            </a:r>
            <a:r>
              <a:rPr lang="ru-RU" sz="2000" dirty="0"/>
              <a:t>способна работать на достаточно высоком профессиональном уровне.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4832" y="51571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Эльвира Леонтьева, </a:t>
            </a:r>
            <a:r>
              <a:rPr lang="ru-RU" b="1" dirty="0" err="1" smtClean="0">
                <a:solidFill>
                  <a:schemeClr val="accent6"/>
                </a:solidFill>
              </a:rPr>
              <a:t>д.с.н</a:t>
            </a:r>
            <a:r>
              <a:rPr lang="ru-RU" b="1" dirty="0" smtClean="0">
                <a:solidFill>
                  <a:schemeClr val="accent6"/>
                </a:solidFill>
              </a:rPr>
              <a:t>., </a:t>
            </a:r>
            <a:r>
              <a:rPr lang="ru-RU" b="1" dirty="0">
                <a:solidFill>
                  <a:schemeClr val="accent6"/>
                </a:solidFill>
              </a:rPr>
              <a:t>доцент, заведующая кафедрой «</a:t>
            </a:r>
            <a:r>
              <a:rPr lang="ru-RU" b="1" dirty="0" smtClean="0">
                <a:solidFill>
                  <a:schemeClr val="accent6"/>
                </a:solidFill>
              </a:rPr>
              <a:t>Социология</a:t>
            </a:r>
            <a:r>
              <a:rPr lang="ru-RU" b="1" dirty="0">
                <a:solidFill>
                  <a:schemeClr val="accent6"/>
                </a:solidFill>
              </a:rPr>
              <a:t>, политология и регионоведение» ТОГУ, член диссертационного совета «Социологические науки».</a:t>
            </a:r>
          </a:p>
        </p:txBody>
      </p:sp>
    </p:spTree>
    <p:extLst>
      <p:ext uri="{BB962C8B-B14F-4D97-AF65-F5344CB8AC3E}">
        <p14:creationId xmlns:p14="http://schemas.microsoft.com/office/powerpoint/2010/main" val="4162615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97890" cy="7200000"/>
          </a:xfrm>
        </p:spPr>
      </p:pic>
      <p:sp>
        <p:nvSpPr>
          <p:cNvPr id="3" name="Прямоугольник 2"/>
          <p:cNvSpPr/>
          <p:nvPr/>
        </p:nvSpPr>
        <p:spPr>
          <a:xfrm>
            <a:off x="395536" y="270892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Николай Иванов, </a:t>
            </a:r>
            <a:r>
              <a:rPr lang="ru-RU" b="1" dirty="0" smtClean="0">
                <a:solidFill>
                  <a:schemeClr val="accent6"/>
                </a:solidFill>
              </a:rPr>
              <a:t>д.т.н., </a:t>
            </a:r>
          </a:p>
          <a:p>
            <a:r>
              <a:rPr lang="ru-RU" b="1" dirty="0" smtClean="0">
                <a:solidFill>
                  <a:schemeClr val="accent6"/>
                </a:solidFill>
              </a:rPr>
              <a:t>профессор</a:t>
            </a:r>
            <a:r>
              <a:rPr lang="ru-RU" b="1" dirty="0">
                <a:solidFill>
                  <a:schemeClr val="accent6"/>
                </a:solidFill>
              </a:rPr>
              <a:t>, член-корреспондент Российской академии естествознания, победитель в номинации «Лучший изобретатель ТОГУ 2018 года».</a:t>
            </a:r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93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619266" cy="774617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694" y="2348880"/>
            <a:ext cx="3888432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dirty="0"/>
              <a:t>Мы учим и одновременно учимся </a:t>
            </a:r>
            <a:r>
              <a:rPr lang="ru-RU" sz="2000" dirty="0"/>
              <a:t>у наших зарубежных коллег.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Много </a:t>
            </a:r>
            <a:r>
              <a:rPr lang="ru-RU" sz="2000" dirty="0"/>
              <a:t>ценного черпаем у японских русистов.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Один </a:t>
            </a:r>
            <a:r>
              <a:rPr lang="ru-RU" sz="2000" dirty="0"/>
              <a:t>из «рецептов» их успехов – стремление и умение не только научить своих студентов русскому языку, но и помочь им сберечь эти знания, прививая интерес к самостоятельному постижению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русской </a:t>
            </a:r>
            <a:br>
              <a:rPr lang="ru-RU" sz="2000" dirty="0" smtClean="0"/>
            </a:br>
            <a:r>
              <a:rPr lang="ru-RU" sz="2000" dirty="0" smtClean="0"/>
              <a:t>культуры</a:t>
            </a:r>
            <a:r>
              <a:rPr lang="ru-RU" sz="20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9180" y="530120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Людмила Крапивник, </a:t>
            </a:r>
            <a:r>
              <a:rPr lang="ru-RU" dirty="0" smtClean="0">
                <a:solidFill>
                  <a:schemeClr val="accent6"/>
                </a:solidFill>
              </a:rPr>
              <a:t>д.ф.н., </a:t>
            </a:r>
          </a:p>
          <a:p>
            <a:r>
              <a:rPr lang="ru-RU" dirty="0" smtClean="0">
                <a:solidFill>
                  <a:schemeClr val="accent6"/>
                </a:solidFill>
              </a:rPr>
              <a:t>профессор</a:t>
            </a:r>
            <a:r>
              <a:rPr lang="ru-RU" dirty="0">
                <a:solidFill>
                  <a:schemeClr val="accent6"/>
                </a:solidFill>
              </a:rPr>
              <a:t>, заведующая </a:t>
            </a:r>
            <a:endParaRPr lang="ru-RU" dirty="0" smtClean="0">
              <a:solidFill>
                <a:schemeClr val="accent6"/>
              </a:solidFill>
            </a:endParaRPr>
          </a:p>
          <a:p>
            <a:r>
              <a:rPr lang="ru-RU" dirty="0" smtClean="0">
                <a:solidFill>
                  <a:schemeClr val="accent6"/>
                </a:solidFill>
              </a:rPr>
              <a:t>кафедрой </a:t>
            </a:r>
            <a:r>
              <a:rPr lang="ru-RU" dirty="0">
                <a:solidFill>
                  <a:schemeClr val="accent6"/>
                </a:solidFill>
              </a:rPr>
              <a:t>«Русская филология» </a:t>
            </a:r>
            <a:endParaRPr lang="ru-RU" dirty="0" smtClean="0">
              <a:solidFill>
                <a:schemeClr val="accent6"/>
              </a:solidFill>
            </a:endParaRPr>
          </a:p>
          <a:p>
            <a:r>
              <a:rPr lang="ru-RU" dirty="0" smtClean="0">
                <a:solidFill>
                  <a:schemeClr val="accent6"/>
                </a:solidFill>
              </a:rPr>
              <a:t>ТОГУ</a:t>
            </a:r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29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672" y="0"/>
            <a:ext cx="10797890" cy="7200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7074" y="2708920"/>
            <a:ext cx="3606926" cy="114300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Задают вопросы: есть ли «лайки» в науке, как ученым конкурировать с </a:t>
            </a:r>
            <a:r>
              <a:rPr lang="ru-RU" sz="2000" b="1" dirty="0" err="1">
                <a:solidFill>
                  <a:schemeClr val="bg1"/>
                </a:solidFill>
              </a:rPr>
              <a:t>блогерами</a:t>
            </a:r>
            <a:r>
              <a:rPr lang="ru-RU" sz="2000" b="1" dirty="0">
                <a:solidFill>
                  <a:schemeClr val="bg1"/>
                </a:solidFill>
              </a:rPr>
              <a:t>. </a:t>
            </a:r>
            <a:r>
              <a:rPr lang="ru-RU" sz="2000" dirty="0">
                <a:solidFill>
                  <a:schemeClr val="bg1"/>
                </a:solidFill>
              </a:rPr>
              <a:t>Многие </a:t>
            </a:r>
            <a:r>
              <a:rPr lang="ru-RU" sz="2000" dirty="0" err="1">
                <a:solidFill>
                  <a:schemeClr val="bg1"/>
                </a:solidFill>
              </a:rPr>
              <a:t>блогеры</a:t>
            </a:r>
            <a:r>
              <a:rPr lang="ru-RU" sz="2000" dirty="0">
                <a:solidFill>
                  <a:schemeClr val="bg1"/>
                </a:solidFill>
              </a:rPr>
              <a:t> заняты пустопорожней болтовней. Популяризация науки – это не </a:t>
            </a:r>
            <a:r>
              <a:rPr lang="ru-RU" sz="2000" dirty="0" err="1">
                <a:solidFill>
                  <a:schemeClr val="bg1"/>
                </a:solidFill>
              </a:rPr>
              <a:t>блогерство</a:t>
            </a:r>
            <a:r>
              <a:rPr lang="ru-RU" sz="2000" dirty="0">
                <a:solidFill>
                  <a:schemeClr val="bg1"/>
                </a:solidFill>
              </a:rPr>
              <a:t>, это очень нужное и серьезное дело, которое, кстати, по силам далеко не каждому даже признанному ученому.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30120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Александр </a:t>
            </a:r>
            <a:r>
              <a:rPr lang="ru-RU" b="1" dirty="0" err="1">
                <a:solidFill>
                  <a:schemeClr val="accent6"/>
                </a:solidFill>
              </a:rPr>
              <a:t>Мазур</a:t>
            </a:r>
            <a:r>
              <a:rPr lang="ru-RU" b="1" dirty="0">
                <a:solidFill>
                  <a:schemeClr val="accent6"/>
                </a:solidFill>
              </a:rPr>
              <a:t>, кандидат физико-математических наук, доцент, победитель в номинации</a:t>
            </a:r>
            <a:r>
              <a:rPr lang="ru-RU" dirty="0">
                <a:solidFill>
                  <a:schemeClr val="accent6"/>
                </a:solidFill>
              </a:rPr>
              <a:t> </a:t>
            </a:r>
            <a:r>
              <a:rPr lang="ru-RU" b="1" dirty="0">
                <a:solidFill>
                  <a:schemeClr val="accent6"/>
                </a:solidFill>
              </a:rPr>
              <a:t>«Самый успешный грант ТОГУ 2018 года».</a:t>
            </a:r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252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-99392"/>
            <a:ext cx="10799999" cy="7200000"/>
          </a:xfrm>
        </p:spPr>
      </p:pic>
      <p:sp>
        <p:nvSpPr>
          <p:cNvPr id="3" name="Прямоугольник 2"/>
          <p:cNvSpPr/>
          <p:nvPr/>
        </p:nvSpPr>
        <p:spPr>
          <a:xfrm>
            <a:off x="5292080" y="213633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Елена Молчанова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доцент</a:t>
            </a:r>
            <a:r>
              <a:rPr lang="ru-RU" dirty="0"/>
              <a:t>, кандидат исторических наук       </a:t>
            </a:r>
          </a:p>
        </p:txBody>
      </p:sp>
    </p:spTree>
    <p:extLst>
      <p:ext uri="{BB962C8B-B14F-4D97-AF65-F5344CB8AC3E}">
        <p14:creationId xmlns:p14="http://schemas.microsoft.com/office/powerpoint/2010/main" val="183891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6691" y="-6138"/>
            <a:ext cx="10797890" cy="7200000"/>
          </a:xfrm>
        </p:spPr>
      </p:pic>
      <p:sp>
        <p:nvSpPr>
          <p:cNvPr id="3" name="Прямоугольник 2"/>
          <p:cNvSpPr/>
          <p:nvPr/>
        </p:nvSpPr>
        <p:spPr>
          <a:xfrm>
            <a:off x="455190" y="580526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err="1">
                <a:solidFill>
                  <a:schemeClr val="accent6"/>
                </a:solidFill>
              </a:rPr>
              <a:t>Вургун</a:t>
            </a:r>
            <a:r>
              <a:rPr lang="ru-RU" sz="2000" b="1" dirty="0">
                <a:solidFill>
                  <a:schemeClr val="accent6"/>
                </a:solidFill>
              </a:rPr>
              <a:t> </a:t>
            </a:r>
            <a:r>
              <a:rPr lang="ru-RU" sz="2000" b="1" dirty="0" err="1">
                <a:solidFill>
                  <a:schemeClr val="accent6"/>
                </a:solidFill>
              </a:rPr>
              <a:t>Мехтиев</a:t>
            </a:r>
            <a:r>
              <a:rPr lang="ru-RU" sz="2000" b="1" dirty="0">
                <a:solidFill>
                  <a:schemeClr val="accent6"/>
                </a:solidFill>
              </a:rPr>
              <a:t>, </a:t>
            </a:r>
            <a:r>
              <a:rPr lang="ru-RU" sz="2000" b="1" dirty="0" smtClean="0">
                <a:solidFill>
                  <a:schemeClr val="accent6"/>
                </a:solidFill>
              </a:rPr>
              <a:t>д.ф.н., </a:t>
            </a:r>
          </a:p>
          <a:p>
            <a:r>
              <a:rPr lang="ru-RU" sz="2000" b="1" dirty="0" smtClean="0">
                <a:solidFill>
                  <a:schemeClr val="accent6"/>
                </a:solidFill>
              </a:rPr>
              <a:t>профессор</a:t>
            </a:r>
            <a:endParaRPr lang="ru-RU" sz="2000" dirty="0">
              <a:solidFill>
                <a:schemeClr val="accent6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07396" y="141277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Можно произносить громкие слова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«</a:t>
            </a:r>
            <a:r>
              <a:rPr lang="ru-RU" sz="2000" b="1" dirty="0">
                <a:solidFill>
                  <a:schemeClr val="bg1"/>
                </a:solidFill>
              </a:rPr>
              <a:t>Я люблю науку»</a:t>
            </a:r>
            <a:r>
              <a:rPr lang="ru-RU" sz="2000" dirty="0">
                <a:solidFill>
                  <a:schemeClr val="bg1"/>
                </a:solidFill>
              </a:rPr>
              <a:t> и подобные им… Уверен, люди занимаются наукой по той же причине, по какой актеры выходят на сцену, певцы – поют. Это образ жизни. Научная работа становится второй натурой.</a:t>
            </a:r>
          </a:p>
        </p:txBody>
      </p:sp>
    </p:spTree>
    <p:extLst>
      <p:ext uri="{BB962C8B-B14F-4D97-AF65-F5344CB8AC3E}">
        <p14:creationId xmlns:p14="http://schemas.microsoft.com/office/powerpoint/2010/main" val="4136063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" y="0"/>
            <a:ext cx="10797890" cy="7200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581128"/>
            <a:ext cx="3682752" cy="114300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Новая искренность ученых ТОГУ в мультимедийном проекте «Правила жизни в науке»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42798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296</Words>
  <Application>Microsoft Office PowerPoint</Application>
  <PresentationFormat>Экран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Новая искренность ученых ТОГУ в мультимедийном проекте  «Правила жизни в науке»</vt:lpstr>
      <vt:lpstr>Лайки и репосты стали важнее, чем ссылки и цитируемость. Теперь это новая оценка качества. Когда ты видишь, что твой пост пошел по стране, задал тренд, его читают, оценивают, а комментарии оставляют коллеги из Нью-Йорка или Израиля – вот что говорит  о значимости твоей  работы.  </vt:lpstr>
      <vt:lpstr>Презентация PowerPoint</vt:lpstr>
      <vt:lpstr>Главное условие развития исследовательского интереса у студентов – личностная пристрастность, любовь к своей науке самого преподавателя.</vt:lpstr>
      <vt:lpstr>Руководители научных коллективов должны уметь сочетать предприимчивость и стратегическое мышление, видеть точки роста на отдаленную перспективу и за счет зарабатывания денег на прикладных исследованиях помогать двигать фундаментальную науку.</vt:lpstr>
      <vt:lpstr>Презентация PowerPoint</vt:lpstr>
      <vt:lpstr>Уверен, все, кто занят научными исследованиями, получают от этого кайф. А как иначе? Чувствуешь себя первопроходцем!  Делаешь то, чем до тебя не занимались. А, если теоретические положения сходятся с результатами экспериментальных исследований –  это больше,  чем кайф.</vt:lpstr>
      <vt:lpstr>Американский социолог Томас Шефф написал эссе «Академические банды» и показал, как разные школы конкурируют, ученики «присягают на верность», перетягивают друг у друга идеи  и учеников, и за счет этого пытаются выбиться в лидеры. Возможно, где-то на передовых рубежах большой науки так и есть.  У нас своя ниша в социальных науках, и за счет специфики региональных исследований мы можем создать команду,  которая способна работать на достаточно высоком профессиональном уровне.</vt:lpstr>
      <vt:lpstr>Презентация PowerPoint</vt:lpstr>
      <vt:lpstr>Мы учим и одновременно учимся у наших зарубежных коллег.  Много ценного черпаем у японских русистов.  Один из «рецептов» их успехов – стремление и умение не только научить своих студентов русскому языку, но и помочь им сберечь эти знания, прививая интерес к самостоятельному постижению  русской  культуры.</vt:lpstr>
      <vt:lpstr>Задают вопросы: есть ли «лайки» в науке, как ученым конкурировать с блогерами. Многие блогеры заняты пустопорожней болтовней. Популяризация науки – это не блогерство, это очень нужное и серьезное дело, которое, кстати, по силам далеко не каждому даже признанному ученому.</vt:lpstr>
      <vt:lpstr>Презентация PowerPoint</vt:lpstr>
      <vt:lpstr>Презентация PowerPoint</vt:lpstr>
      <vt:lpstr>Новая искренность ученых ТОГУ в мультимедийном проекте «Правила жизни в науке»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*</cp:lastModifiedBy>
  <cp:revision>9</cp:revision>
  <dcterms:created xsi:type="dcterms:W3CDTF">2019-06-13T20:36:00Z</dcterms:created>
  <dcterms:modified xsi:type="dcterms:W3CDTF">2019-06-13T23:43:58Z</dcterms:modified>
</cp:coreProperties>
</file>