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8" r:id="rId11"/>
    <p:sldId id="267" r:id="rId12"/>
    <p:sldId id="270" r:id="rId13"/>
    <p:sldId id="269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00"/>
    <a:srgbClr val="A50021"/>
    <a:srgbClr val="C50715"/>
    <a:srgbClr val="0000FF"/>
    <a:srgbClr val="000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2" y="-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.png"/><Relationship Id="rId7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856" y="1772816"/>
            <a:ext cx="2822370" cy="399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1057"/>
            <a:ext cx="934537" cy="75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557089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spc="40" dirty="0" smtClean="0">
                <a:solidFill>
                  <a:srgbClr val="0000D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ОТДЕЛЕНИЕ ПЕНСИОННОГО ФОНДА РОССИЙСКОЙ ФЕДЕРАЦИИ </a:t>
            </a:r>
          </a:p>
          <a:p>
            <a:pPr algn="ctr"/>
            <a:r>
              <a:rPr lang="ru-RU" sz="1400" b="1" i="1" spc="40" dirty="0" smtClean="0">
                <a:solidFill>
                  <a:srgbClr val="0000D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 ПРИМОРСКОМУ КРАЮ</a:t>
            </a:r>
            <a:endParaRPr lang="ru-RU" sz="1400" b="1" i="1" spc="40" dirty="0">
              <a:solidFill>
                <a:srgbClr val="0000D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ёна.LAPTOP-IG470T0J\Desktop\фото чгк\iStock_000017586766Large-1920x18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375" y="612965"/>
            <a:ext cx="4667626" cy="440021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566" y="5624126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620688"/>
            <a:ext cx="72339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СТАРОСТЬ МЕНЯ ДОМА НЕ ЗАСТАНЕТ!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326" y="1431340"/>
            <a:ext cx="661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entury Gothic" panose="020B0502020202020204" pitchFamily="34" charset="0"/>
              </a:rPr>
              <a:t>Старший </a:t>
            </a:r>
            <a:r>
              <a:rPr lang="ru-RU" sz="2000" b="1" dirty="0">
                <a:latin typeface="Century Gothic" panose="020B0502020202020204" pitchFamily="34" charset="0"/>
              </a:rPr>
              <a:t>возраст – это полноценный этап жизни человека, </a:t>
            </a:r>
            <a:r>
              <a:rPr lang="ru-RU" sz="2000" b="1" dirty="0" smtClean="0">
                <a:latin typeface="Century Gothic" panose="020B0502020202020204" pitchFamily="34" charset="0"/>
              </a:rPr>
              <a:t>имеющий </a:t>
            </a:r>
            <a:r>
              <a:rPr lang="ru-RU" sz="2000" b="1" dirty="0">
                <a:latin typeface="Century Gothic" panose="020B0502020202020204" pitchFamily="34" charset="0"/>
              </a:rPr>
              <a:t>свои преимущества.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093" y="2636912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Важно </a:t>
            </a:r>
            <a:r>
              <a:rPr lang="ru-RU" sz="2000" i="1" dirty="0"/>
              <a:t>изменить отношение общества к старению и к пожилым </a:t>
            </a:r>
            <a:r>
              <a:rPr lang="ru-RU" sz="2000" i="1" dirty="0" smtClean="0"/>
              <a:t>людям.</a:t>
            </a:r>
            <a:endParaRPr lang="ru-RU" sz="20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6319" y="3789040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Пожилые </a:t>
            </a:r>
            <a:r>
              <a:rPr lang="ru-RU" dirty="0"/>
              <a:t>граждане, прекратившие свою трудовую деятельность, хотят быть в курсе событий и вести </a:t>
            </a:r>
            <a:r>
              <a:rPr lang="ru-RU" b="1" dirty="0"/>
              <a:t>активный образ жизни</a:t>
            </a:r>
            <a:r>
              <a:rPr lang="ru-RU" dirty="0"/>
              <a:t>, но им надо помочь в этом.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07800" y="5193240"/>
            <a:ext cx="51435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dirty="0">
                <a:solidFill>
                  <a:srgbClr val="FF0000"/>
                </a:solidFill>
              </a:rPr>
              <a:t>КАЖДЫЙ </a:t>
            </a:r>
            <a:r>
              <a:rPr lang="ru-RU" sz="2200" i="1" dirty="0" smtClean="0">
                <a:solidFill>
                  <a:srgbClr val="FF0000"/>
                </a:solidFill>
              </a:rPr>
              <a:t>ПРОЖИТЫЙ </a:t>
            </a:r>
            <a:r>
              <a:rPr lang="ru-RU" sz="2200" i="1" dirty="0">
                <a:solidFill>
                  <a:srgbClr val="FF0000"/>
                </a:solidFill>
              </a:rPr>
              <a:t>ДЕНЬ ПРЕКРАСЕН!</a:t>
            </a:r>
          </a:p>
        </p:txBody>
      </p:sp>
    </p:spTree>
    <p:extLst>
      <p:ext uri="{BB962C8B-B14F-4D97-AF65-F5344CB8AC3E}">
        <p14:creationId xmlns:p14="http://schemas.microsoft.com/office/powerpoint/2010/main" val="2348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1600" y="547466"/>
            <a:ext cx="67899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АУДИТОРИЯ ПРОЕКТА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8310"/>
            <a:ext cx="811371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835696" y="3546882"/>
            <a:ext cx="5328592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Их возрастной состав: </a:t>
            </a:r>
            <a:endParaRPr lang="ru-RU" dirty="0" smtClean="0">
              <a:latin typeface="Century Gothic" panose="020B0502020202020204" pitchFamily="34" charset="0"/>
            </a:endParaRPr>
          </a:p>
          <a:p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до </a:t>
            </a:r>
            <a:r>
              <a:rPr lang="ru-RU" dirty="0">
                <a:latin typeface="Century Gothic" panose="020B0502020202020204" pitchFamily="34" charset="0"/>
              </a:rPr>
              <a:t>64 лет – </a:t>
            </a:r>
            <a:r>
              <a:rPr lang="ru-RU" b="1" dirty="0">
                <a:latin typeface="Century Gothic" panose="020B0502020202020204" pitchFamily="34" charset="0"/>
              </a:rPr>
              <a:t>130 </a:t>
            </a:r>
            <a:r>
              <a:rPr lang="ru-RU" b="1" dirty="0" smtClean="0">
                <a:latin typeface="Century Gothic" panose="020B0502020202020204" pitchFamily="34" charset="0"/>
              </a:rPr>
              <a:t>тысяч  </a:t>
            </a:r>
            <a:r>
              <a:rPr lang="ru-RU" b="1" dirty="0">
                <a:latin typeface="Century Gothic" panose="020B0502020202020204" pitchFamily="34" charset="0"/>
              </a:rPr>
              <a:t>человек</a:t>
            </a:r>
            <a:r>
              <a:rPr lang="ru-RU" dirty="0">
                <a:latin typeface="Century Gothic" panose="020B0502020202020204" pitchFamily="34" charset="0"/>
              </a:rPr>
              <a:t>,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от </a:t>
            </a:r>
            <a:r>
              <a:rPr lang="ru-RU" dirty="0">
                <a:latin typeface="Century Gothic" panose="020B0502020202020204" pitchFamily="34" charset="0"/>
              </a:rPr>
              <a:t>65 до 69 лет – </a:t>
            </a:r>
            <a:r>
              <a:rPr lang="ru-RU" b="1" dirty="0">
                <a:latin typeface="Century Gothic" panose="020B0502020202020204" pitchFamily="34" charset="0"/>
              </a:rPr>
              <a:t>70 </a:t>
            </a:r>
            <a:r>
              <a:rPr lang="ru-RU" b="1" dirty="0" smtClean="0">
                <a:latin typeface="Century Gothic" panose="020B0502020202020204" pitchFamily="34" charset="0"/>
              </a:rPr>
              <a:t>тысяч </a:t>
            </a:r>
            <a:r>
              <a:rPr lang="ru-RU" b="1" dirty="0">
                <a:latin typeface="Century Gothic" panose="020B0502020202020204" pitchFamily="34" charset="0"/>
              </a:rPr>
              <a:t>человек</a:t>
            </a:r>
            <a:r>
              <a:rPr lang="ru-RU" dirty="0">
                <a:latin typeface="Century Gothic" panose="020B0502020202020204" pitchFamily="34" charset="0"/>
              </a:rPr>
              <a:t>,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от </a:t>
            </a:r>
            <a:r>
              <a:rPr lang="ru-RU" dirty="0">
                <a:latin typeface="Century Gothic" panose="020B0502020202020204" pitchFamily="34" charset="0"/>
              </a:rPr>
              <a:t>70 лет и старше – </a:t>
            </a:r>
            <a:r>
              <a:rPr lang="ru-RU" b="1" dirty="0">
                <a:latin typeface="Century Gothic" panose="020B0502020202020204" pitchFamily="34" charset="0"/>
              </a:rPr>
              <a:t>120 </a:t>
            </a:r>
            <a:r>
              <a:rPr lang="ru-RU" b="1" dirty="0" smtClean="0">
                <a:latin typeface="Century Gothic" panose="020B0502020202020204" pitchFamily="34" charset="0"/>
              </a:rPr>
              <a:t>тысяч человек </a:t>
            </a:r>
            <a:endParaRPr lang="ru-RU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7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1600" y="547466"/>
            <a:ext cx="67899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ЗАДАЧИ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4051" y="1340768"/>
            <a:ext cx="487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0821" y="1484784"/>
            <a:ext cx="6912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Адаптация </a:t>
            </a:r>
            <a:r>
              <a:rPr lang="ru-RU" dirty="0" smtClean="0">
                <a:latin typeface="Century Gothic" panose="020B0502020202020204" pitchFamily="34" charset="0"/>
              </a:rPr>
              <a:t>неработающих пенсионеров к </a:t>
            </a:r>
            <a:r>
              <a:rPr lang="ru-RU" dirty="0">
                <a:latin typeface="Century Gothic" panose="020B0502020202020204" pitchFamily="34" charset="0"/>
              </a:rPr>
              <a:t>современным условиям жизни через участие в коллективных интеллектуальных турнирах,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вовлечение </a:t>
            </a:r>
            <a:r>
              <a:rPr lang="ru-RU" dirty="0">
                <a:latin typeface="Century Gothic" panose="020B0502020202020204" pitchFamily="34" charset="0"/>
              </a:rPr>
              <a:t>их в активную общественную жизнь</a:t>
            </a:r>
            <a:r>
              <a:rPr lang="ru-RU" dirty="0" smtClean="0">
                <a:latin typeface="Century Gothic" panose="020B0502020202020204" pitchFamily="34" charset="0"/>
              </a:rPr>
              <a:t>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050" y="2780928"/>
            <a:ext cx="487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0821" y="2861105"/>
            <a:ext cx="6743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Тренировка памяти и  развитие мышления, способности к приобретению новых </a:t>
            </a:r>
            <a:r>
              <a:rPr lang="ru-RU" dirty="0" smtClean="0">
                <a:latin typeface="Century Gothic" panose="020B0502020202020204" pitchFamily="34" charset="0"/>
              </a:rPr>
              <a:t>знаний, профилактика </a:t>
            </a:r>
            <a:r>
              <a:rPr lang="ru-RU" dirty="0">
                <a:latin typeface="Century Gothic" panose="020B0502020202020204" pitchFamily="34" charset="0"/>
              </a:rPr>
              <a:t>возрастных </a:t>
            </a:r>
            <a:r>
              <a:rPr lang="ru-RU" dirty="0" smtClean="0">
                <a:latin typeface="Century Gothic" panose="020B0502020202020204" pitchFamily="34" charset="0"/>
              </a:rPr>
              <a:t>изменений.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4049" y="4143563"/>
            <a:ext cx="487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50821" y="4005064"/>
            <a:ext cx="6815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  <a:ea typeface="Cambria" panose="02040503050406030204" pitchFamily="18" charset="0"/>
              </a:rPr>
              <a:t>Обучение активистов  местных отделений Союза пенсионеров России  проведению подобных мероприятий </a:t>
            </a:r>
            <a:r>
              <a:rPr lang="ru-RU" dirty="0" smtClean="0">
                <a:latin typeface="Century Gothic" panose="020B0502020202020204" pitchFamily="34" charset="0"/>
                <a:ea typeface="Cambria" panose="02040503050406030204" pitchFamily="18" charset="0"/>
              </a:rPr>
              <a:t>в своем населенном пункте/районе, </a:t>
            </a:r>
            <a:r>
              <a:rPr lang="ru-RU" dirty="0">
                <a:latin typeface="Century Gothic" panose="020B0502020202020204" pitchFamily="34" charset="0"/>
                <a:ea typeface="Cambria" panose="02040503050406030204" pitchFamily="18" charset="0"/>
              </a:rPr>
              <a:t>созданию интеллектуальных </a:t>
            </a:r>
            <a:r>
              <a:rPr lang="ru-RU" dirty="0" smtClean="0">
                <a:latin typeface="Century Gothic" panose="020B0502020202020204" pitchFamily="34" charset="0"/>
                <a:ea typeface="Cambria" panose="02040503050406030204" pitchFamily="18" charset="0"/>
              </a:rPr>
              <a:t>клубов.</a:t>
            </a:r>
            <a:endParaRPr lang="ru-RU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661" y="1458476"/>
            <a:ext cx="4479496" cy="455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71600" y="547466"/>
            <a:ext cx="67899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СРОКИ И ГЕОГРАФИЯ ПРОЕКТА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0185" y="1196752"/>
            <a:ext cx="8035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Проект осуществляется с октября 2017 года по настоящее время.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3339526"/>
            <a:ext cx="3301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В </a:t>
            </a:r>
            <a:r>
              <a:rPr lang="ru-RU" dirty="0">
                <a:latin typeface="Century Gothic" panose="020B0502020202020204" pitchFamily="34" charset="0"/>
              </a:rPr>
              <a:t>нем участвуют представители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26 муниципальных образований края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9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547466"/>
            <a:ext cx="67899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ПРИЕМЫ И СРЕДСТВА</a:t>
            </a:r>
            <a:r>
              <a:rPr lang="en-US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 PR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231692"/>
              </p:ext>
            </p:extLst>
          </p:nvPr>
        </p:nvGraphicFramePr>
        <p:xfrm>
          <a:off x="611560" y="1412776"/>
          <a:ext cx="7817278" cy="367810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817278"/>
              </a:tblGrid>
              <a:tr h="1072953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A50021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проведение опроса </a:t>
                      </a:r>
                      <a:r>
                        <a:rPr lang="ru-RU" sz="1400" b="0" dirty="0" smtClean="0">
                          <a:latin typeface="Century Gothic" panose="020B0502020202020204" pitchFamily="34" charset="0"/>
                        </a:rPr>
                        <a:t>в  клиентских службах территориальных управлений ПФР с целью формирования состава команд из числа пенсионеров для участия в играх турнира;  </a:t>
                      </a:r>
                      <a:endParaRPr lang="ru-RU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1074477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A50021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подготовка и размещение на сайте ПФР и в СМИ </a:t>
                      </a:r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пресс-релизов</a:t>
                      </a: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 об организации и итогах интеллектуальных турниров для старшего поколения;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732890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A50021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интервью СМИ </a:t>
                      </a: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участников команд с оценкой прошедшего турнира;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797783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A50021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проведение </a:t>
                      </a:r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мастер-классов для актива СПР</a:t>
                      </a: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, капитанов команд по подготовке к игре, привлечению групп поддержки, болельщиков, самодеятельных творческих коллективов, представляющих муниципальные образования края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23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лёна.LAPTOP-IG470T0J\Desktop\фото чгк\Панорама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4784"/>
            <a:ext cx="9144000" cy="339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547466"/>
            <a:ext cx="67899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МАСШТАБ ПРОЕКТА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200" y="1102175"/>
            <a:ext cx="8467601" cy="9704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Состав команд:</a:t>
            </a:r>
          </a:p>
          <a:p>
            <a:r>
              <a:rPr lang="ru-RU" sz="1200" dirty="0" smtClean="0">
                <a:latin typeface="Century Gothic" panose="020B0502020202020204" pitchFamily="34" charset="0"/>
              </a:rPr>
              <a:t>представители </a:t>
            </a:r>
            <a:r>
              <a:rPr lang="ru-RU" sz="1200" dirty="0">
                <a:latin typeface="Century Gothic" panose="020B0502020202020204" pitchFamily="34" charset="0"/>
              </a:rPr>
              <a:t>старшего поколения (55+ и 60+) </a:t>
            </a:r>
            <a:r>
              <a:rPr lang="ru-RU" sz="1300" dirty="0" smtClean="0">
                <a:latin typeface="Century Gothic" panose="020B0502020202020204" pitchFamily="34" charset="0"/>
              </a:rPr>
              <a:t>26-ти </a:t>
            </a:r>
            <a:r>
              <a:rPr lang="ru-RU" sz="1300" dirty="0">
                <a:latin typeface="Century Gothic" panose="020B0502020202020204" pitchFamily="34" charset="0"/>
              </a:rPr>
              <a:t>муниципальных образований Приморского края </a:t>
            </a:r>
            <a:r>
              <a:rPr lang="ru-RU" sz="1200" dirty="0" smtClean="0">
                <a:latin typeface="Century Gothic" panose="020B0502020202020204" pitchFamily="34" charset="0"/>
              </a:rPr>
              <a:t>из </a:t>
            </a:r>
            <a:r>
              <a:rPr lang="ru-RU" sz="1200" dirty="0">
                <a:latin typeface="Century Gothic" panose="020B0502020202020204" pitchFamily="34" charset="0"/>
              </a:rPr>
              <a:t>числа пенсионеров-активистов местных </a:t>
            </a:r>
            <a:r>
              <a:rPr lang="ru-RU" sz="1300" dirty="0">
                <a:latin typeface="Century Gothic" panose="020B0502020202020204" pitchFamily="34" charset="0"/>
              </a:rPr>
              <a:t>отделений Общероссийской общественной организации </a:t>
            </a:r>
            <a:r>
              <a:rPr lang="ru-RU" sz="1300" dirty="0" smtClean="0">
                <a:latin typeface="Century Gothic" panose="020B0502020202020204" pitchFamily="34" charset="0"/>
              </a:rPr>
              <a:t>«</a:t>
            </a:r>
            <a:r>
              <a:rPr lang="ru-RU" sz="1300" dirty="0">
                <a:latin typeface="Century Gothic" panose="020B0502020202020204" pitchFamily="34" charset="0"/>
              </a:rPr>
              <a:t>Союз пенсионеров России»,</a:t>
            </a:r>
            <a:r>
              <a:rPr lang="ru-RU" sz="1200" dirty="0"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latin typeface="Century Gothic" panose="020B0502020202020204" pitchFamily="34" charset="0"/>
              </a:rPr>
              <a:t>ветеранских </a:t>
            </a:r>
            <a:r>
              <a:rPr lang="ru-RU" sz="1200" dirty="0">
                <a:latin typeface="Century Gothic" panose="020B0502020202020204" pitchFamily="34" charset="0"/>
              </a:rPr>
              <a:t>организаций, </a:t>
            </a:r>
            <a:r>
              <a:rPr lang="ru-RU" sz="1200" dirty="0" smtClean="0">
                <a:latin typeface="Century Gothic" panose="020B0502020202020204" pitchFamily="34" charset="0"/>
              </a:rPr>
              <a:t>общественных </a:t>
            </a:r>
            <a:r>
              <a:rPr lang="ru-RU" sz="1200" dirty="0">
                <a:latin typeface="Century Gothic" panose="020B0502020202020204" pitchFamily="34" charset="0"/>
              </a:rPr>
              <a:t>объединений.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8024" y="4363276"/>
            <a:ext cx="3787081" cy="1081980"/>
          </a:xfrm>
          <a:prstGeom prst="teardrop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Century Gothic" panose="020B0502020202020204" pitchFamily="34" charset="0"/>
              </a:rPr>
              <a:t>Болельщики:</a:t>
            </a:r>
          </a:p>
          <a:p>
            <a:r>
              <a:rPr lang="ru-RU" sz="1100" dirty="0">
                <a:latin typeface="Century Gothic" panose="020B0502020202020204" pitchFamily="34" charset="0"/>
              </a:rPr>
              <a:t>от 20 до 50 болельщиков, </a:t>
            </a:r>
            <a:endParaRPr lang="ru-RU" sz="1100" dirty="0" smtClean="0">
              <a:latin typeface="Century Gothic" panose="020B0502020202020204" pitchFamily="34" charset="0"/>
            </a:endParaRPr>
          </a:p>
          <a:p>
            <a:r>
              <a:rPr lang="ru-RU" sz="1100" dirty="0" smtClean="0">
                <a:latin typeface="Century Gothic" panose="020B0502020202020204" pitchFamily="34" charset="0"/>
              </a:rPr>
              <a:t>в </a:t>
            </a:r>
            <a:r>
              <a:rPr lang="ru-RU" sz="1100" dirty="0">
                <a:latin typeface="Century Gothic" panose="020B0502020202020204" pitchFamily="34" charset="0"/>
              </a:rPr>
              <a:t>краевых турнирах -  до 200 человек.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1111" y="4941168"/>
            <a:ext cx="3636913" cy="13200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Century Gothic" panose="020B0502020202020204" pitchFamily="34" charset="0"/>
              </a:rPr>
              <a:t>Другие участники проекта: 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руководители </a:t>
            </a:r>
            <a:r>
              <a:rPr lang="ru-RU" sz="1100" dirty="0">
                <a:latin typeface="Century Gothic" panose="020B0502020202020204" pitchFamily="34" charset="0"/>
              </a:rPr>
              <a:t>территориальных органов ПФР, представители органов власти, общественность, творческие коллективы.</a:t>
            </a:r>
          </a:p>
        </p:txBody>
      </p:sp>
    </p:spTree>
    <p:extLst>
      <p:ext uri="{BB962C8B-B14F-4D97-AF65-F5344CB8AC3E}">
        <p14:creationId xmlns:p14="http://schemas.microsoft.com/office/powerpoint/2010/main" val="291891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85995"/>
            <a:ext cx="55771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 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ЧТО НАША ЖИЗНЬ? 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 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ИГРА</a:t>
            </a:r>
            <a:endParaRPr lang="ru-RU" sz="2600" cap="all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52" name="Picture 8" descr="C:\Users\Алёна.LAPTOP-IG470T0J\Desktop\фото чгк\IMG_18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23" y="3518873"/>
            <a:ext cx="3152448" cy="1956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Алёна.LAPTOP-IG470T0J\Desktop\фото чгк\Команда ВНШ ДВФУ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90" y="1027153"/>
            <a:ext cx="2952049" cy="19702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Алёна.LAPTOP-IG470T0J\Desktop\фото чгк\IMG_12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888" y="3868950"/>
            <a:ext cx="3377116" cy="23038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Алёна.LAPTOP-IG470T0J\Desktop\фото чгк\IMG_85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08" y="897107"/>
            <a:ext cx="4121876" cy="274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74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pic>
        <p:nvPicPr>
          <p:cNvPr id="6146" name="Picture 2" descr="C:\Users\Алёна.LAPTOP-IG470T0J\Desktop\фото чгк\DSC_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3813"/>
            <a:ext cx="2924766" cy="18042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302458"/>
            <a:ext cx="47307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ВНИМАНИЕ, ВОПРОС!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47" name="Picture 3" descr="C:\Users\Алёна.LAPTOP-IG470T0J\Desktop\фото чгк\DSC_00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3635896" cy="1815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Алёна.LAPTOP-IG470T0J\Desktop\фото чгк\IMG_17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67" y="3250107"/>
            <a:ext cx="3136776" cy="20902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Алёна.LAPTOP-IG470T0J\Desktop\фото чгк\IMG_185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33373"/>
            <a:ext cx="2957701" cy="1998877"/>
          </a:xfrm>
          <a:prstGeom prst="round2DiagRect">
            <a:avLst>
              <a:gd name="adj1" fmla="val 16667"/>
              <a:gd name="adj2" fmla="val 1251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Алёна.LAPTOP-IG470T0J\Desktop\фото чгк\DSC_00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043" y="908720"/>
            <a:ext cx="1950612" cy="2624092"/>
          </a:xfrm>
          <a:prstGeom prst="ellipse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Алёна.LAPTOP-IG470T0J\Desktop\фото чгк\Победитель_Приморские тигрицы (Фрунзенский район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84720"/>
            <a:ext cx="3629025" cy="2428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8684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639384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СТРОГОЕ, НО СПРАВЕДЛИВОЕ ЖЮРИ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218" name="Picture 2" descr="C:\Users\Алёна.LAPTOP-IG470T0J\Desktop\фото чгк\DSC_00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395" y="2204864"/>
            <a:ext cx="3662795" cy="26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Алёна.LAPTOP-IG470T0J\Desktop\фото чгк\IMG_85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12" y="1556792"/>
            <a:ext cx="4067790" cy="3023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13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54248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СКУЧАТЬ НЕ ПРИХОДИТСЯ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199" name="Picture 7" descr="C:\Users\Алёна.LAPTOP-IG470T0J\Desktop\фото чгк\DSC_0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50545"/>
            <a:ext cx="4253065" cy="2980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Алёна.LAPTOP-IG470T0J\Desktop\фото чгк\DSC_01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59" y="1268760"/>
            <a:ext cx="2880076" cy="25571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201" name="Picture 9" descr="C:\Users\Алёна.LAPTOP-IG470T0J\Desktop\фото чгк\IMG_18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184062" cy="2543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041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110799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</a:p>
        </p:txBody>
      </p:sp>
      <p:pic>
        <p:nvPicPr>
          <p:cNvPr id="10242" name="Picture 2" descr="C:\Users\Алёна.LAPTOP-IG470T0J\Desktop\фото чгк\IMG_84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8" y="1097271"/>
            <a:ext cx="2276472" cy="2276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3" name="Picture 3" descr="C:\Users\Алёна.LAPTOP-IG470T0J\Desktop\фото чгк\Владивосток_2_ЧтоГдеКогд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8042"/>
            <a:ext cx="4011257" cy="2995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4" name="Picture 4" descr="C:\Users\Алёна.LAPTOP-IG470T0J\Desktop\фото чгк\IMG_84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8" y="650885"/>
            <a:ext cx="3060586" cy="3060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Прямоугольник 11"/>
          <p:cNvSpPr/>
          <p:nvPr/>
        </p:nvSpPr>
        <p:spPr>
          <a:xfrm>
            <a:off x="842451" y="404664"/>
            <a:ext cx="471315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ИНТЕРНЕТ,  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ДАЙ ОТВЕТ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icture 2" descr="C:\Users\035RodionovaEG\Desktop\ОКНО В ИНТЕРНЕТ\Фоны для презентаций\CNgGECLWcAAXcw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56" y="1412776"/>
            <a:ext cx="1380470" cy="1380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0839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61141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ПОБЕДИТЕЛЕЙ ЖДЕТ НАГРАДА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3" descr="C:\Users\Алёна.LAPTOP-IG470T0J\Desktop\фото чгк\IMG_1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236" y="917819"/>
            <a:ext cx="3411582" cy="22733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Алёна.LAPTOP-IG470T0J\Desktop\фото чгк\IMG_14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34358"/>
            <a:ext cx="2787877" cy="18585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Алёна.LAPTOP-IG470T0J\Desktop\фото чгк\ЧГК_победитель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78" y="3776876"/>
            <a:ext cx="1272694" cy="1799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94" y="3667835"/>
            <a:ext cx="3806369" cy="272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87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321915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РЕЗУЛЬТАТЫ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6131" y="1340768"/>
            <a:ext cx="799288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2 краевых турнира  </a:t>
            </a:r>
            <a:r>
              <a:rPr lang="ru-RU" dirty="0">
                <a:latin typeface="Century Gothic" panose="020B0502020202020204" pitchFamily="34" charset="0"/>
              </a:rPr>
              <a:t>«Что? Где? Когда?»  на площадке ежегодных  краевых форумов «Полезно пенсионерам» в г. Владивостоке с участием </a:t>
            </a:r>
            <a:r>
              <a:rPr lang="ru-RU" sz="2000" dirty="0">
                <a:latin typeface="Century Gothic" panose="020B0502020202020204" pitchFamily="34" charset="0"/>
              </a:rPr>
              <a:t>13 команд  </a:t>
            </a:r>
            <a:r>
              <a:rPr lang="ru-RU" dirty="0">
                <a:latin typeface="Century Gothic" panose="020B0502020202020204" pitchFamily="34" charset="0"/>
              </a:rPr>
              <a:t>из различных городов и районов края;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6539" y="2564904"/>
            <a:ext cx="7709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8 межрайонных турниров </a:t>
            </a:r>
            <a:r>
              <a:rPr lang="ru-RU" dirty="0">
                <a:latin typeface="Century Gothic" panose="020B0502020202020204" pitchFamily="34" charset="0"/>
              </a:rPr>
              <a:t>с участием </a:t>
            </a:r>
            <a:r>
              <a:rPr lang="ru-RU" sz="2000" dirty="0">
                <a:latin typeface="Century Gothic" panose="020B0502020202020204" pitchFamily="34" charset="0"/>
              </a:rPr>
              <a:t>25 команд</a:t>
            </a:r>
            <a:r>
              <a:rPr lang="ru-RU" dirty="0">
                <a:latin typeface="Century Gothic" panose="020B0502020202020204" pitchFamily="34" charset="0"/>
              </a:rPr>
              <a:t>, которые  прошли в г. Владивосток, Большой Камень, Арсеньев, Находка, </a:t>
            </a:r>
            <a:r>
              <a:rPr lang="ru-RU" dirty="0" err="1">
                <a:latin typeface="Century Gothic" panose="020B0502020202020204" pitchFamily="34" charset="0"/>
              </a:rPr>
              <a:t>Ханкайском</a:t>
            </a:r>
            <a:r>
              <a:rPr lang="ru-RU" dirty="0">
                <a:latin typeface="Century Gothic" panose="020B0502020202020204" pitchFamily="34" charset="0"/>
              </a:rPr>
              <a:t> и других районах.</a:t>
            </a:r>
          </a:p>
        </p:txBody>
      </p:sp>
      <p:pic>
        <p:nvPicPr>
          <p:cNvPr id="12" name="Picture 5" descr="C:\Users\Алёна.LAPTOP-IG470T0J\Desktop\фото чгк\IMG_19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25" y="4048709"/>
            <a:ext cx="5086947" cy="250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2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75173"/>
            <a:ext cx="7627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5733256"/>
            <a:ext cx="584753" cy="4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523" y="6205846"/>
            <a:ext cx="968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i="1" dirty="0" smtClean="0">
                <a:solidFill>
                  <a:srgbClr val="0000FF"/>
                </a:solidFill>
              </a:rPr>
              <a:t>ОПФР ПО ПРИМОРСКОМУ КРАЮ</a:t>
            </a:r>
            <a:endParaRPr lang="ru-RU" sz="700" b="1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451" y="404664"/>
            <a:ext cx="315342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dirty="0">
                <a:solidFill>
                  <a:srgbClr val="C50715"/>
                </a:solidFill>
                <a:latin typeface="Century Gothic" panose="020B0502020202020204" pitchFamily="34" charset="0"/>
              </a:rPr>
              <a:t>	</a:t>
            </a:r>
            <a:r>
              <a:rPr lang="ru-RU" sz="2600" dirty="0" smtClean="0">
                <a:solidFill>
                  <a:srgbClr val="C50715"/>
                </a:solidFill>
                <a:latin typeface="Century Gothic" panose="020B0502020202020204" pitchFamily="34" charset="0"/>
              </a:rPr>
              <a:t>СМИ О НАС</a:t>
            </a:r>
            <a:endParaRPr lang="ru-RU" sz="2600" dirty="0">
              <a:solidFill>
                <a:srgbClr val="C50715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7798" y="980728"/>
            <a:ext cx="7950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Проект широко освещался региональными и местными СМИ, интернет СМИ. </a:t>
            </a:r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dirty="0" smtClean="0">
                <a:latin typeface="Century Gothic" panose="020B0502020202020204" pitchFamily="34" charset="0"/>
              </a:rPr>
              <a:t>Размещено </a:t>
            </a:r>
            <a:r>
              <a:rPr lang="ru-RU" dirty="0">
                <a:latin typeface="Century Gothic" panose="020B0502020202020204" pitchFamily="34" charset="0"/>
              </a:rPr>
              <a:t>более 30 информаций и упоминаний.</a:t>
            </a:r>
          </a:p>
        </p:txBody>
      </p:sp>
      <p:pic>
        <p:nvPicPr>
          <p:cNvPr id="12290" name="Picture 2" descr="C:\Users\Алёна.LAPTOP-IG470T0J\Desktop\фото чгк\СМИ\SCAN_20190515_091412996_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2" b="28067"/>
          <a:stretch/>
        </p:blipFill>
        <p:spPr bwMode="auto">
          <a:xfrm>
            <a:off x="623108" y="1911636"/>
            <a:ext cx="2036476" cy="217250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Алёна.LAPTOP-IG470T0J\Desktop\фото чгк\СМИ\Scan00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/>
          <a:stretch/>
        </p:blipFill>
        <p:spPr bwMode="auto">
          <a:xfrm>
            <a:off x="520353" y="3492874"/>
            <a:ext cx="2139231" cy="224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Алёна.LAPTOP-IG470T0J\Desktop\фото чгк\СМИ\Scan00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09182"/>
            <a:ext cx="2386969" cy="186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C:\Users\Алёна.LAPTOP-IG470T0J\Desktop\janvar-2018-g-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82" y="2040069"/>
            <a:ext cx="2664296" cy="3975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3998" r="23295" b="7291"/>
          <a:stretch/>
        </p:blipFill>
        <p:spPr bwMode="auto">
          <a:xfrm>
            <a:off x="5505478" y="3544077"/>
            <a:ext cx="2378890" cy="252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Users\Алёна.LAPTOP-IG470T0J\Desktop\фото чгк\IMG_835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96578"/>
            <a:ext cx="901413" cy="36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ёна.LAPTOP-IG470T0J\Desktop\фото чгк\IMG_8347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559" y="-113163"/>
            <a:ext cx="138112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лёна.LAPTOP-IG470T0J\Desktop\фото чгк\IMG_836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06" y="308706"/>
            <a:ext cx="960031" cy="67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09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ёна.LAPTOP-IG470T0J\Desktop\фото чгк\ЛОГО ЧГ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224" y="3501008"/>
            <a:ext cx="1713561" cy="242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ёна.LAPTOP-IG470T0J\Desktop\logo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1057"/>
            <a:ext cx="934537" cy="75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557089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spc="40" dirty="0" smtClean="0">
                <a:solidFill>
                  <a:srgbClr val="0000D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ОТДЕЛЕНИЕ ПЕНСИОННОГО ФОНДА РОССИЙСКОЙ ФЕДЕРАЦИИ </a:t>
            </a:r>
          </a:p>
          <a:p>
            <a:pPr algn="ctr"/>
            <a:r>
              <a:rPr lang="ru-RU" sz="1400" b="1" i="1" spc="40" dirty="0" smtClean="0">
                <a:solidFill>
                  <a:srgbClr val="0000D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 ПРИМОРСКОМУ КРАЮ</a:t>
            </a:r>
            <a:endParaRPr lang="ru-RU" sz="1400" b="1" i="1" spc="40" dirty="0">
              <a:solidFill>
                <a:srgbClr val="0000D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465" y="2044005"/>
            <a:ext cx="830708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Gothic" panose="020B0502020202020204" pitchFamily="34" charset="0"/>
              </a:rPr>
              <a:t>СПАСИБО ЗА ВНИМАНИЕ!</a:t>
            </a:r>
            <a:endParaRPr lang="ru-RU" sz="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4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490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Смыченко Лидия Михайловна</cp:lastModifiedBy>
  <cp:revision>32</cp:revision>
  <dcterms:created xsi:type="dcterms:W3CDTF">2019-05-26T13:14:23Z</dcterms:created>
  <dcterms:modified xsi:type="dcterms:W3CDTF">2019-05-27T04:34:31Z</dcterms:modified>
</cp:coreProperties>
</file>